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</p:sldMasterIdLst>
  <p:notesMasterIdLst>
    <p:notesMasterId r:id="rId18"/>
  </p:notesMasterIdLst>
  <p:sldIdLst>
    <p:sldId id="256" r:id="rId2"/>
    <p:sldId id="263" r:id="rId3"/>
    <p:sldId id="260" r:id="rId4"/>
    <p:sldId id="264" r:id="rId5"/>
    <p:sldId id="262" r:id="rId6"/>
    <p:sldId id="259" r:id="rId7"/>
    <p:sldId id="265" r:id="rId8"/>
    <p:sldId id="266" r:id="rId9"/>
    <p:sldId id="275" r:id="rId10"/>
    <p:sldId id="273" r:id="rId11"/>
    <p:sldId id="268" r:id="rId12"/>
    <p:sldId id="269" r:id="rId13"/>
    <p:sldId id="274" r:id="rId14"/>
    <p:sldId id="270" r:id="rId15"/>
    <p:sldId id="271" r:id="rId16"/>
    <p:sldId id="272" r:id="rId17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4" autoAdjust="0"/>
    <p:restoredTop sz="94660"/>
  </p:normalViewPr>
  <p:slideViewPr>
    <p:cSldViewPr snapToGrid="0">
      <p:cViewPr>
        <p:scale>
          <a:sx n="125" d="100"/>
          <a:sy n="125" d="100"/>
        </p:scale>
        <p:origin x="870" y="6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7C7B41-FF58-477A-9B41-1809068BDA26}" type="datetimeFigureOut">
              <a:rPr lang="en-DE" smtClean="0"/>
              <a:t>12/12/2025</a:t>
            </a:fld>
            <a:endParaRPr lang="en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7B5413-1BDB-4EB8-AF6F-A7362A46B92A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565892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B5413-1BDB-4EB8-AF6F-A7362A46B92A}" type="slidenum">
              <a:rPr lang="en-DE" smtClean="0"/>
              <a:t>16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057882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E8335-C2D0-992F-7B2E-9D120C1940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2C95FC-6294-25A8-700A-7420C8D594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E7B59A-4254-15DC-6F02-E3D65BA4A2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E164E-8297-4F28-9274-721693021ADF}" type="datetime8">
              <a:rPr lang="en-DE" smtClean="0"/>
              <a:t>12/12/2025 13:48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FAD727-0082-462A-9CA5-FE4474ACF3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Optische Dünnschichtsysteme</a:t>
            </a:r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90148E-83BD-9F65-3061-31880F31AA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02CDC-80DF-4153-8829-AB4D3216451B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676447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52DA62-B7F2-2D98-E163-E4CDE7C7EC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524FA91-A634-9E2A-0693-51BD60B56D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BE01E7-7E51-BDE2-F6B7-A9BABA16AD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FB4B53-1A5C-477D-A554-1A53C6F4AD57}" type="datetime8">
              <a:rPr lang="en-DE" smtClean="0"/>
              <a:t>12/12/2025 13:48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E3554E-DA04-D6E6-D8C5-671988A4E8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Optische Dünnschichtsysteme</a:t>
            </a:r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C6AD4D-AAB3-617A-1646-E0B3A1A36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02CDC-80DF-4153-8829-AB4D3216451B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8508230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9B50424-DF76-324C-F12D-CA92B8DD82F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3C7CEE-5024-96C5-DA08-EADA57F1B1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0D4919-8C96-7D19-D514-B43437D655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90908-DDF5-4FBE-8D62-EECE61B9306E}" type="datetime8">
              <a:rPr lang="en-DE" smtClean="0"/>
              <a:t>12/12/2025 13:48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8EDC28-EB0E-9EA6-7A11-A4BFE35D2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Optische Dünnschichtsysteme</a:t>
            </a:r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AF8CBA-2FFF-44A3-D50B-92A03F1378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02CDC-80DF-4153-8829-AB4D3216451B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2467492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6D3ECC-2E22-4794-58D5-E8411CDFD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6F0657-29D8-F0CE-E721-2505814DE8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2C1C3C-58A0-B328-FB0E-34356FB748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50DAF-4DCC-480A-8236-8C7EDD897DA2}" type="datetime8">
              <a:rPr lang="en-DE" smtClean="0"/>
              <a:t>12/12/2025 13:48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571395-D5FA-5975-6BD2-30D1400834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Optische Dünnschichtsysteme</a:t>
            </a:r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F6B5C2-C019-8D0B-1942-21DA5FF10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02CDC-80DF-4153-8829-AB4D3216451B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75556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E51CB-C008-7048-7CAF-6D4964076A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4F9D41-6D7D-3F58-5C9D-C501A5B0D0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5E493E-1DEC-A1FD-6D48-AB4657DB7B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309DF4-15D8-416F-B02A-7A89171E353B}" type="datetime8">
              <a:rPr lang="en-DE" smtClean="0"/>
              <a:t>12/12/2025 13:48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AC8315-77C4-613C-F99B-817A946C0D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Optische Dünnschichtsysteme</a:t>
            </a:r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18D86A-50F5-B947-C9B2-99A509FF1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02CDC-80DF-4153-8829-AB4D3216451B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215438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15D28F-5BEF-BA4A-C163-5161B9C5F2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4D4806-57A4-2CAB-4816-717591375A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5EF15D-F7D0-9A4B-202B-04E7A3FFA7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7197D3-9D6E-7E3F-E17E-D6C03579CE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51FB2-7EE7-4AB7-822C-20B84D758B29}" type="datetime8">
              <a:rPr lang="en-DE" smtClean="0"/>
              <a:t>12/12/2025 13:48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1D473D-04AD-531B-2A7A-CC1A0D8F2E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Optische Dünnschichtsysteme</a:t>
            </a:r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61FC4B-F4F8-E437-D358-33B3A2A8B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02CDC-80DF-4153-8829-AB4D3216451B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521306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2CB28C-ABBB-076D-94AC-631F844C2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503771-BC24-F329-5214-703C3467A1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D7BD39-313B-A911-E7A3-F861767703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18BE2F9-1A07-4FE6-1ABD-7AE33A1AE13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4116528-2A45-AC03-C487-2D49EE72187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AD66679-C08D-8DCB-4CB9-CE523992DF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F80229-9D19-4DA3-9BEF-D4FE9B6E3417}" type="datetime8">
              <a:rPr lang="en-DE" smtClean="0"/>
              <a:t>12/12/2025 13:48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7F490A0-DE71-98CD-C00C-A01771D344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Optische Dünnschichtsysteme</a:t>
            </a:r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4A003B4-ECB0-82DC-E33C-568D098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02CDC-80DF-4153-8829-AB4D3216451B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989067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0067F4-5317-1442-92DE-F5CF1C1373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907721A-312B-F412-6E21-CDAFD2B846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096BA-289D-47C2-82C5-7A69CE10A4F0}" type="datetime8">
              <a:rPr lang="en-DE" smtClean="0"/>
              <a:t>12/12/2025 13:48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089A3F-4CFC-1241-129D-E3035F930C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Optische Dünnschichtsysteme</a:t>
            </a:r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B82F20-1305-CF90-CC2A-9E488A58F6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02CDC-80DF-4153-8829-AB4D3216451B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561294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A19F97E-3AC3-B313-EAA1-50C2D84E07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86AAFD-D748-4288-A9F7-C9D54CB246B3}" type="datetime8">
              <a:rPr lang="en-DE" smtClean="0"/>
              <a:t>12/12/2025 13:48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C9DB69B-3B82-FC9F-5FC4-3E48A5A7FE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Optische Dünnschichtsysteme</a:t>
            </a:r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D02543-57D7-ED89-7164-417860BD04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02CDC-80DF-4153-8829-AB4D3216451B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624415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84B4B1-AC89-FE8C-B5FC-CCA680ABB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93D8B5-5A1B-7FDB-E67C-405F634B64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4CFC4F-0F1C-185F-198A-7557F2D704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D546B2-A142-C491-163F-A63CA2EBAF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B4670D-A786-4D94-BE52-178CD424C356}" type="datetime8">
              <a:rPr lang="en-DE" smtClean="0"/>
              <a:t>12/12/2025 13:48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D98C79-1631-7007-0768-BC88476AD3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Optische Dünnschichtsysteme</a:t>
            </a:r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688EE3-F733-E0DC-8754-2BCD9C268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02CDC-80DF-4153-8829-AB4D3216451B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95300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9278F-E47C-7C25-6744-3D5CD8D43D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5239B8E-A67B-8C31-BC5F-B779A7CF32A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A99A4B-C61E-5415-61D3-02ED251937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AC1DF7-1CA1-9293-CF21-947FDEF306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0CD7C-4348-4572-8C26-F12E6201BE4C}" type="datetime8">
              <a:rPr lang="en-DE" smtClean="0"/>
              <a:t>12/12/2025 13:48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4A1F7C-FC92-48E4-7911-29EC2DCF7A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Optische Dünnschichtsysteme</a:t>
            </a:r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1B18BC-60C6-7C84-E8DA-1CBFB21794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02CDC-80DF-4153-8829-AB4D3216451B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474321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3E0DF0A-D463-A6A8-5502-14388A4582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8EB5EC-E062-138A-CF9B-FD1C461609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01B3DD-B80C-18F9-3CDB-3FB7EE1D5E4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223C336-4D2E-4C39-8795-8B83FBAB89F7}" type="datetime8">
              <a:rPr lang="en-DE" smtClean="0"/>
              <a:t>12/12/2025 13:48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3053F1-AD7A-2C02-81B1-A124E13148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de-DE"/>
              <a:t>Optische Dünnschichtsysteme</a:t>
            </a:r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BD00FE-EB61-4AB4-28D7-9F68C98ABF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9202CDC-80DF-4153-8829-AB4D3216451B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68122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17" Type="http://schemas.openxmlformats.org/officeDocument/2006/relationships/image" Target="../media/image26.png"/><Relationship Id="rId2" Type="http://schemas.openxmlformats.org/officeDocument/2006/relationships/image" Target="../media/image11.png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5" Type="http://schemas.openxmlformats.org/officeDocument/2006/relationships/image" Target="../media/image2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642F7-C32B-69EA-7A3E-6BD80F5506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06637"/>
          </a:xfrm>
        </p:spPr>
        <p:txBody>
          <a:bodyPr/>
          <a:lstStyle/>
          <a:p>
            <a:r>
              <a:rPr lang="en-DE"/>
              <a:t>Optische Dünnschichtsysteme</a:t>
            </a:r>
            <a:endParaRPr lang="en-D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59D5279-C317-CF8B-1BFB-24714EB9625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DE" dirty="0"/>
              <a:t>O</a:t>
            </a:r>
            <a:r>
              <a:rPr lang="de-DE" dirty="0">
                <a:latin typeface="+mj-lt"/>
              </a:rPr>
              <a:t>ğ</a:t>
            </a:r>
            <a:r>
              <a:rPr lang="en-DE" dirty="0" err="1"/>
              <a:t>uzhan</a:t>
            </a:r>
            <a:r>
              <a:rPr lang="en-DE" dirty="0"/>
              <a:t> Aygün, Abdul-Malik Jakupi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433B6E1-3AF9-D7A8-09EF-13FA89D53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02CDC-80DF-4153-8829-AB4D3216451B}" type="slidenum">
              <a:rPr lang="en-DE" smtClean="0"/>
              <a:t>1</a:t>
            </a:fld>
            <a:endParaRPr lang="en-DE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1C4CC4DD-0520-BF6D-61EA-8044C4B29010}"/>
              </a:ext>
            </a:extLst>
          </p:cNvPr>
          <p:cNvSpPr txBox="1"/>
          <p:nvPr/>
        </p:nvSpPr>
        <p:spPr>
          <a:xfrm>
            <a:off x="2901950" y="3285820"/>
            <a:ext cx="6096000" cy="3122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  <a:buNone/>
            </a:pPr>
            <a:endParaRPr lang="de-DE" sz="2400" b="0" dirty="0">
              <a:effectLst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844024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1A68978-EEF8-600B-692A-E708DFA38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DE" dirty="0"/>
              <a:t>Polarisation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1C11E61-CC42-1E19-EE5F-BB4D54E9C3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DE" dirty="0"/>
              <a:t>        </a:t>
            </a:r>
            <a:r>
              <a:rPr lang="de-DE" dirty="0"/>
              <a:t>S</a:t>
            </a:r>
            <a:r>
              <a:rPr lang="en-DE" dirty="0"/>
              <a:t>-Polarisation						P-Polarisation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89B1A50-FFF0-04CE-6AD2-CD9136645E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02CDC-80DF-4153-8829-AB4D3216451B}" type="slidenum">
              <a:rPr lang="en-DE" smtClean="0"/>
              <a:t>10</a:t>
            </a:fld>
            <a:endParaRPr lang="en-DE"/>
          </a:p>
        </p:txBody>
      </p:sp>
      <p:grpSp>
        <p:nvGrpSpPr>
          <p:cNvPr id="92" name="Gruppieren 91">
            <a:extLst>
              <a:ext uri="{FF2B5EF4-FFF2-40B4-BE49-F238E27FC236}">
                <a16:creationId xmlns:a16="http://schemas.microsoft.com/office/drawing/2014/main" id="{A155F0E8-3876-8AFE-37ED-BB8FFE3B6AEE}"/>
              </a:ext>
            </a:extLst>
          </p:cNvPr>
          <p:cNvGrpSpPr/>
          <p:nvPr/>
        </p:nvGrpSpPr>
        <p:grpSpPr>
          <a:xfrm>
            <a:off x="5576344" y="3064173"/>
            <a:ext cx="6271230" cy="2718676"/>
            <a:chOff x="5690885" y="3304284"/>
            <a:chExt cx="6271230" cy="2718676"/>
          </a:xfrm>
        </p:grpSpPr>
        <p:cxnSp>
          <p:nvCxnSpPr>
            <p:cNvPr id="88" name="Gerade Verbindung mit Pfeil 87">
              <a:extLst>
                <a:ext uri="{FF2B5EF4-FFF2-40B4-BE49-F238E27FC236}">
                  <a16:creationId xmlns:a16="http://schemas.microsoft.com/office/drawing/2014/main" id="{AB644684-2A0D-0A75-6D7C-88C2D390A5A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82200" y="3333180"/>
              <a:ext cx="1979915" cy="663444"/>
            </a:xfrm>
            <a:prstGeom prst="straightConnector1">
              <a:avLst/>
            </a:prstGeom>
            <a:ln w="25400">
              <a:prstDash val="sysDot"/>
              <a:tailEnd type="non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81" name="Parallelogramm 80">
              <a:extLst>
                <a:ext uri="{FF2B5EF4-FFF2-40B4-BE49-F238E27FC236}">
                  <a16:creationId xmlns:a16="http://schemas.microsoft.com/office/drawing/2014/main" id="{2A2DC535-AF34-A90E-DD3E-FB4FB08A2182}"/>
                </a:ext>
              </a:extLst>
            </p:cNvPr>
            <p:cNvSpPr/>
            <p:nvPr/>
          </p:nvSpPr>
          <p:spPr>
            <a:xfrm rot="1081676" flipH="1" flipV="1">
              <a:off x="6567600" y="4298470"/>
              <a:ext cx="3923511" cy="1724490"/>
            </a:xfrm>
            <a:prstGeom prst="parallelogram">
              <a:avLst>
                <a:gd name="adj" fmla="val 138186"/>
              </a:avLst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0" name="Parallelogramm 79">
              <a:extLst>
                <a:ext uri="{FF2B5EF4-FFF2-40B4-BE49-F238E27FC236}">
                  <a16:creationId xmlns:a16="http://schemas.microsoft.com/office/drawing/2014/main" id="{E596772D-AD4F-C832-ABCE-2269F2112919}"/>
                </a:ext>
              </a:extLst>
            </p:cNvPr>
            <p:cNvSpPr/>
            <p:nvPr/>
          </p:nvSpPr>
          <p:spPr>
            <a:xfrm rot="11860908" flipV="1">
              <a:off x="9051922" y="3304284"/>
              <a:ext cx="1860556" cy="1394017"/>
            </a:xfrm>
            <a:prstGeom prst="parallelogram">
              <a:avLst>
                <a:gd name="adj" fmla="val 21927"/>
              </a:avLst>
            </a:prstGeom>
            <a:solidFill>
              <a:schemeClr val="accent4">
                <a:alpha val="70000"/>
              </a:schemeClr>
            </a:solidFill>
            <a:ln>
              <a:solidFill>
                <a:schemeClr val="accent4">
                  <a:shade val="15000"/>
                </a:schemeClr>
              </a:solidFill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82" name="Gerade Verbindung mit Pfeil 81">
              <a:extLst>
                <a:ext uri="{FF2B5EF4-FFF2-40B4-BE49-F238E27FC236}">
                  <a16:creationId xmlns:a16="http://schemas.microsoft.com/office/drawing/2014/main" id="{5ADA51DF-6DFF-430D-C079-60027B83879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90885" y="3996624"/>
              <a:ext cx="4295157" cy="1440841"/>
            </a:xfrm>
            <a:prstGeom prst="straightConnector1">
              <a:avLst/>
            </a:prstGeom>
            <a:ln w="25400">
              <a:prstDash val="sysDot"/>
              <a:tailEnd type="non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93" name="Gruppieren 92">
            <a:extLst>
              <a:ext uri="{FF2B5EF4-FFF2-40B4-BE49-F238E27FC236}">
                <a16:creationId xmlns:a16="http://schemas.microsoft.com/office/drawing/2014/main" id="{FF9E70D8-68E6-EC85-27AD-513A4838C82B}"/>
              </a:ext>
            </a:extLst>
          </p:cNvPr>
          <p:cNvGrpSpPr/>
          <p:nvPr/>
        </p:nvGrpSpPr>
        <p:grpSpPr>
          <a:xfrm>
            <a:off x="-205979" y="3076191"/>
            <a:ext cx="6271230" cy="2718676"/>
            <a:chOff x="5690885" y="3304284"/>
            <a:chExt cx="6271230" cy="2718676"/>
          </a:xfrm>
        </p:grpSpPr>
        <p:cxnSp>
          <p:nvCxnSpPr>
            <p:cNvPr id="94" name="Gerade Verbindung mit Pfeil 93">
              <a:extLst>
                <a:ext uri="{FF2B5EF4-FFF2-40B4-BE49-F238E27FC236}">
                  <a16:creationId xmlns:a16="http://schemas.microsoft.com/office/drawing/2014/main" id="{504153F3-D694-F8E9-6B5B-0D51C216744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82200" y="3333180"/>
              <a:ext cx="1979915" cy="663444"/>
            </a:xfrm>
            <a:prstGeom prst="straightConnector1">
              <a:avLst/>
            </a:prstGeom>
            <a:ln w="25400">
              <a:prstDash val="sysDot"/>
              <a:tailEnd type="non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95" name="Parallelogramm 94">
              <a:extLst>
                <a:ext uri="{FF2B5EF4-FFF2-40B4-BE49-F238E27FC236}">
                  <a16:creationId xmlns:a16="http://schemas.microsoft.com/office/drawing/2014/main" id="{89C4E045-9D4B-D54D-B094-262E9680FAEF}"/>
                </a:ext>
              </a:extLst>
            </p:cNvPr>
            <p:cNvSpPr/>
            <p:nvPr/>
          </p:nvSpPr>
          <p:spPr>
            <a:xfrm rot="1081676" flipH="1" flipV="1">
              <a:off x="6567600" y="4298470"/>
              <a:ext cx="3923511" cy="1724490"/>
            </a:xfrm>
            <a:prstGeom prst="parallelogram">
              <a:avLst>
                <a:gd name="adj" fmla="val 138186"/>
              </a:avLst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96" name="Parallelogramm 95">
              <a:extLst>
                <a:ext uri="{FF2B5EF4-FFF2-40B4-BE49-F238E27FC236}">
                  <a16:creationId xmlns:a16="http://schemas.microsoft.com/office/drawing/2014/main" id="{04DBC35B-301C-9562-8852-280724525D38}"/>
                </a:ext>
              </a:extLst>
            </p:cNvPr>
            <p:cNvSpPr/>
            <p:nvPr/>
          </p:nvSpPr>
          <p:spPr>
            <a:xfrm rot="11860908" flipV="1">
              <a:off x="9051922" y="3304284"/>
              <a:ext cx="1860556" cy="1394017"/>
            </a:xfrm>
            <a:prstGeom prst="parallelogram">
              <a:avLst>
                <a:gd name="adj" fmla="val 21927"/>
              </a:avLst>
            </a:prstGeom>
            <a:solidFill>
              <a:schemeClr val="accent4">
                <a:alpha val="70000"/>
              </a:schemeClr>
            </a:solidFill>
            <a:ln>
              <a:solidFill>
                <a:schemeClr val="accent4">
                  <a:shade val="15000"/>
                </a:schemeClr>
              </a:solidFill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cxnSp>
          <p:nvCxnSpPr>
            <p:cNvPr id="97" name="Gerade Verbindung mit Pfeil 96">
              <a:extLst>
                <a:ext uri="{FF2B5EF4-FFF2-40B4-BE49-F238E27FC236}">
                  <a16:creationId xmlns:a16="http://schemas.microsoft.com/office/drawing/2014/main" id="{5CDE664C-131A-0BCB-EF1B-0F529FD656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90885" y="3996624"/>
              <a:ext cx="4295157" cy="1440841"/>
            </a:xfrm>
            <a:prstGeom prst="straightConnector1">
              <a:avLst/>
            </a:prstGeom>
            <a:ln w="25400">
              <a:prstDash val="sysDot"/>
              <a:tailEnd type="non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00" name="Freihandform: Form 99">
            <a:extLst>
              <a:ext uri="{FF2B5EF4-FFF2-40B4-BE49-F238E27FC236}">
                <a16:creationId xmlns:a16="http://schemas.microsoft.com/office/drawing/2014/main" id="{9AFEAAA8-8F02-704A-9CE3-22189A28397C}"/>
              </a:ext>
            </a:extLst>
          </p:cNvPr>
          <p:cNvSpPr/>
          <p:nvPr/>
        </p:nvSpPr>
        <p:spPr>
          <a:xfrm rot="652952">
            <a:off x="7355381" y="3021251"/>
            <a:ext cx="2393950" cy="2144200"/>
          </a:xfrm>
          <a:custGeom>
            <a:avLst/>
            <a:gdLst>
              <a:gd name="csX0" fmla="*/ 127754 w 2864604"/>
              <a:gd name="csY0" fmla="*/ 2097309 h 2097309"/>
              <a:gd name="csX1" fmla="*/ 70604 w 2864604"/>
              <a:gd name="csY1" fmla="*/ 668559 h 2097309"/>
              <a:gd name="csX2" fmla="*/ 978654 w 2864604"/>
              <a:gd name="csY2" fmla="*/ 1779809 h 2097309"/>
              <a:gd name="csX3" fmla="*/ 1016754 w 2864604"/>
              <a:gd name="csY3" fmla="*/ 452659 h 2097309"/>
              <a:gd name="csX4" fmla="*/ 1848604 w 2864604"/>
              <a:gd name="csY4" fmla="*/ 1532159 h 2097309"/>
              <a:gd name="csX5" fmla="*/ 1848604 w 2864604"/>
              <a:gd name="csY5" fmla="*/ 192309 h 2097309"/>
              <a:gd name="csX6" fmla="*/ 2680454 w 2864604"/>
              <a:gd name="csY6" fmla="*/ 1341659 h 2097309"/>
              <a:gd name="csX7" fmla="*/ 2572504 w 2864604"/>
              <a:gd name="csY7" fmla="*/ 33559 h 2097309"/>
              <a:gd name="csX8" fmla="*/ 2864604 w 2864604"/>
              <a:gd name="csY8" fmla="*/ 516159 h 2097309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2864604" h="2097309">
                <a:moveTo>
                  <a:pt x="127754" y="2097309"/>
                </a:moveTo>
                <a:cubicBezTo>
                  <a:pt x="28270" y="1409392"/>
                  <a:pt x="-71213" y="721476"/>
                  <a:pt x="70604" y="668559"/>
                </a:cubicBezTo>
                <a:cubicBezTo>
                  <a:pt x="212421" y="615642"/>
                  <a:pt x="820962" y="1815792"/>
                  <a:pt x="978654" y="1779809"/>
                </a:cubicBezTo>
                <a:cubicBezTo>
                  <a:pt x="1136346" y="1743826"/>
                  <a:pt x="871762" y="493934"/>
                  <a:pt x="1016754" y="452659"/>
                </a:cubicBezTo>
                <a:cubicBezTo>
                  <a:pt x="1161746" y="411384"/>
                  <a:pt x="1709962" y="1575551"/>
                  <a:pt x="1848604" y="1532159"/>
                </a:cubicBezTo>
                <a:cubicBezTo>
                  <a:pt x="1987246" y="1488767"/>
                  <a:pt x="1709962" y="224059"/>
                  <a:pt x="1848604" y="192309"/>
                </a:cubicBezTo>
                <a:cubicBezTo>
                  <a:pt x="1987246" y="160559"/>
                  <a:pt x="2559804" y="1368117"/>
                  <a:pt x="2680454" y="1341659"/>
                </a:cubicBezTo>
                <a:cubicBezTo>
                  <a:pt x="2801104" y="1315201"/>
                  <a:pt x="2541812" y="171142"/>
                  <a:pt x="2572504" y="33559"/>
                </a:cubicBezTo>
                <a:cubicBezTo>
                  <a:pt x="2603196" y="-104024"/>
                  <a:pt x="2733900" y="206067"/>
                  <a:pt x="2864604" y="516159"/>
                </a:cubicBezTo>
              </a:path>
            </a:pathLst>
          </a:cu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03" name="Freihandform: Form 102">
            <a:extLst>
              <a:ext uri="{FF2B5EF4-FFF2-40B4-BE49-F238E27FC236}">
                <a16:creationId xmlns:a16="http://schemas.microsoft.com/office/drawing/2014/main" id="{16FE2505-B326-D58A-5096-796B7E5EEF7E}"/>
              </a:ext>
            </a:extLst>
          </p:cNvPr>
          <p:cNvSpPr/>
          <p:nvPr/>
        </p:nvSpPr>
        <p:spPr>
          <a:xfrm>
            <a:off x="612182" y="3533951"/>
            <a:ext cx="3707803" cy="1586378"/>
          </a:xfrm>
          <a:custGeom>
            <a:avLst/>
            <a:gdLst>
              <a:gd name="csX0" fmla="*/ 0 w 3707803"/>
              <a:gd name="csY0" fmla="*/ 942097 h 1586378"/>
              <a:gd name="csX1" fmla="*/ 1123950 w 3707803"/>
              <a:gd name="csY1" fmla="*/ 1583447 h 1586378"/>
              <a:gd name="csX2" fmla="*/ 495300 w 3707803"/>
              <a:gd name="csY2" fmla="*/ 713497 h 1586378"/>
              <a:gd name="csX3" fmla="*/ 1860550 w 3707803"/>
              <a:gd name="csY3" fmla="*/ 1234197 h 1586378"/>
              <a:gd name="csX4" fmla="*/ 1327150 w 3707803"/>
              <a:gd name="csY4" fmla="*/ 345197 h 1586378"/>
              <a:gd name="csX5" fmla="*/ 2971800 w 3707803"/>
              <a:gd name="csY5" fmla="*/ 1024647 h 1586378"/>
              <a:gd name="csX6" fmla="*/ 2095500 w 3707803"/>
              <a:gd name="csY6" fmla="*/ 2297 h 1586378"/>
              <a:gd name="csX7" fmla="*/ 3638550 w 3707803"/>
              <a:gd name="csY7" fmla="*/ 732547 h 1586378"/>
              <a:gd name="csX8" fmla="*/ 3473450 w 3707803"/>
              <a:gd name="csY8" fmla="*/ 230897 h 15863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3707803" h="1586378">
                <a:moveTo>
                  <a:pt x="0" y="942097"/>
                </a:moveTo>
                <a:cubicBezTo>
                  <a:pt x="520700" y="1281822"/>
                  <a:pt x="1041400" y="1621547"/>
                  <a:pt x="1123950" y="1583447"/>
                </a:cubicBezTo>
                <a:cubicBezTo>
                  <a:pt x="1206500" y="1545347"/>
                  <a:pt x="372533" y="771705"/>
                  <a:pt x="495300" y="713497"/>
                </a:cubicBezTo>
                <a:cubicBezTo>
                  <a:pt x="618067" y="655289"/>
                  <a:pt x="1721908" y="1295580"/>
                  <a:pt x="1860550" y="1234197"/>
                </a:cubicBezTo>
                <a:cubicBezTo>
                  <a:pt x="1999192" y="1172814"/>
                  <a:pt x="1141942" y="380122"/>
                  <a:pt x="1327150" y="345197"/>
                </a:cubicBezTo>
                <a:cubicBezTo>
                  <a:pt x="1512358" y="310272"/>
                  <a:pt x="2843742" y="1081797"/>
                  <a:pt x="2971800" y="1024647"/>
                </a:cubicBezTo>
                <a:cubicBezTo>
                  <a:pt x="3099858" y="967497"/>
                  <a:pt x="1984375" y="50980"/>
                  <a:pt x="2095500" y="2297"/>
                </a:cubicBezTo>
                <a:cubicBezTo>
                  <a:pt x="2206625" y="-46386"/>
                  <a:pt x="3408892" y="694447"/>
                  <a:pt x="3638550" y="732547"/>
                </a:cubicBezTo>
                <a:cubicBezTo>
                  <a:pt x="3868208" y="770647"/>
                  <a:pt x="3451225" y="294397"/>
                  <a:pt x="3473450" y="230897"/>
                </a:cubicBezTo>
              </a:path>
            </a:pathLst>
          </a:custGeom>
          <a:noFill/>
          <a:ln w="25400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82905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86073F9-8A7F-DC75-85D5-5F239E344E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DE" dirty="0" err="1"/>
              <a:t>Transfermatrixmethode</a:t>
            </a:r>
            <a:endParaRPr lang="en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661268A-400F-6138-5762-101E115931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11750" cy="4351338"/>
          </a:xfrm>
        </p:spPr>
        <p:txBody>
          <a:bodyPr/>
          <a:lstStyle/>
          <a:p>
            <a:r>
              <a:rPr lang="de-DE" dirty="0"/>
              <a:t>V</a:t>
            </a:r>
            <a:r>
              <a:rPr lang="en-DE" dirty="0" err="1"/>
              <a:t>orherige</a:t>
            </a:r>
            <a:r>
              <a:rPr lang="en-DE" dirty="0"/>
              <a:t> </a:t>
            </a:r>
            <a:r>
              <a:rPr lang="en-DE" dirty="0" err="1"/>
              <a:t>Problematik</a:t>
            </a:r>
            <a:r>
              <a:rPr lang="en-DE" dirty="0"/>
              <a:t>:</a:t>
            </a:r>
          </a:p>
          <a:p>
            <a:r>
              <a:rPr lang="en-DE" dirty="0" err="1"/>
              <a:t>Teilwellen</a:t>
            </a:r>
            <a:r>
              <a:rPr lang="en-DE" dirty="0"/>
              <a:t> </a:t>
            </a:r>
            <a:r>
              <a:rPr lang="en-DE" dirty="0" err="1"/>
              <a:t>komplizieren</a:t>
            </a:r>
            <a:r>
              <a:rPr lang="en-DE" dirty="0"/>
              <a:t> </a:t>
            </a:r>
            <a:r>
              <a:rPr lang="en-DE" dirty="0" err="1"/>
              <a:t>Berechnung</a:t>
            </a:r>
            <a:endParaRPr lang="en-DE" dirty="0"/>
          </a:p>
          <a:p>
            <a:r>
              <a:rPr lang="en-DE" dirty="0" err="1"/>
              <a:t>Lineare</a:t>
            </a:r>
            <a:r>
              <a:rPr lang="en-DE" dirty="0"/>
              <a:t> </a:t>
            </a:r>
            <a:r>
              <a:rPr lang="en-DE" dirty="0" err="1"/>
              <a:t>Beobachtung</a:t>
            </a:r>
            <a:r>
              <a:rPr lang="en-DE" dirty="0"/>
              <a:t> des </a:t>
            </a:r>
            <a:r>
              <a:rPr lang="en-DE" dirty="0" err="1"/>
              <a:t>Lichtstrahls</a:t>
            </a:r>
            <a:r>
              <a:rPr lang="en-DE" dirty="0"/>
              <a:t> </a:t>
            </a:r>
            <a:r>
              <a:rPr lang="en-DE" dirty="0" err="1"/>
              <a:t>problematisch</a:t>
            </a:r>
            <a:endParaRPr lang="en-DE" dirty="0"/>
          </a:p>
          <a:p>
            <a:endParaRPr lang="en-DE" dirty="0"/>
          </a:p>
          <a:p>
            <a:pPr marL="1371600" lvl="3" indent="0">
              <a:buNone/>
            </a:pPr>
            <a:r>
              <a:rPr lang="en-DE" sz="2800" dirty="0" err="1"/>
              <a:t>Beobachtung</a:t>
            </a:r>
            <a:r>
              <a:rPr lang="en-DE" sz="2800" dirty="0"/>
              <a:t> des Systems </a:t>
            </a:r>
            <a:r>
              <a:rPr lang="en-DE" sz="2800" dirty="0" err="1"/>
              <a:t>im</a:t>
            </a:r>
            <a:r>
              <a:rPr lang="en-DE" sz="2800" dirty="0"/>
              <a:t> </a:t>
            </a:r>
            <a:r>
              <a:rPr lang="en-DE" sz="2800" dirty="0" err="1"/>
              <a:t>Ganzen</a:t>
            </a:r>
            <a:endParaRPr lang="en-DE" sz="2800" dirty="0"/>
          </a:p>
          <a:p>
            <a:pPr lvl="2"/>
            <a:endParaRPr lang="en-DE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1ABA33E2-3F0F-0D25-507F-E5EDFD59E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02CDC-80DF-4153-8829-AB4D3216451B}" type="slidenum">
              <a:rPr lang="en-DE" smtClean="0"/>
              <a:t>11</a:t>
            </a:fld>
            <a:endParaRPr lang="en-DE"/>
          </a:p>
        </p:txBody>
      </p:sp>
      <p:sp>
        <p:nvSpPr>
          <p:cNvPr id="6" name="Pfeil: nach rechts 5">
            <a:extLst>
              <a:ext uri="{FF2B5EF4-FFF2-40B4-BE49-F238E27FC236}">
                <a16:creationId xmlns:a16="http://schemas.microsoft.com/office/drawing/2014/main" id="{6BD92A32-CD5E-FA36-AFB1-E148C4FE3290}"/>
              </a:ext>
            </a:extLst>
          </p:cNvPr>
          <p:cNvSpPr/>
          <p:nvPr/>
        </p:nvSpPr>
        <p:spPr>
          <a:xfrm>
            <a:off x="838200" y="4660900"/>
            <a:ext cx="1193800" cy="577850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7" name="Grafik 6" descr="Ein Bild, das Text, Screenshot, Schrift, Reihe enthält.&#10;&#10;KI-generierte Inhalte können fehlerhaft sein.">
            <a:extLst>
              <a:ext uri="{FF2B5EF4-FFF2-40B4-BE49-F238E27FC236}">
                <a16:creationId xmlns:a16="http://schemas.microsoft.com/office/drawing/2014/main" id="{A412413D-F53F-9F05-C46F-21F24FEB01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6059" y="1825625"/>
            <a:ext cx="5481591" cy="223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2209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9EC30A-0D5D-8F84-ADD4-5B47B3486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DE" dirty="0" err="1"/>
              <a:t>Transfermatrixmethode</a:t>
            </a:r>
            <a:endParaRPr lang="en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AB469A05-D741-7F8B-DD79-0D4BB0A5315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240" y="5045915"/>
                <a:ext cx="4985007" cy="1675560"/>
              </a:xfrm>
            </p:spPr>
            <p:txBody>
              <a:bodyPr/>
              <a:lstStyle/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DE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DE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DE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DE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  <m:sup>
                          <m:r>
                            <a:rPr lang="en-DE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DE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E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DE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DE" b="0" i="1" smtClean="0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E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DE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DE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DE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DE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DE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DE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DE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DE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DE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  <m:sup>
                          <m:r>
                            <a:rPr lang="en-DE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DE" b="0" i="1" smtClean="0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E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DE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DE" b="0" i="1" smtClean="0">
                              <a:latin typeface="Cambria Math" panose="02040503050406030204" pitchFamily="18" charset="0"/>
                            </a:rPr>
                            <m:t>+1,</m:t>
                          </m:r>
                          <m:r>
                            <a:rPr lang="en-DE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DE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en-DE" dirty="0"/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E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DE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DE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E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DE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DE" b="0" i="1" smtClean="0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E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DE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DE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DE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DE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DE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DE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DE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DE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DE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  <m:sup>
                          <m:r>
                            <a:rPr lang="en-DE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DE" b="0" i="1" smtClean="0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E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DE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DE" b="0" i="1" smtClean="0">
                              <a:latin typeface="Cambria Math" panose="02040503050406030204" pitchFamily="18" charset="0"/>
                            </a:rPr>
                            <m:t>+1,</m:t>
                          </m:r>
                          <m:r>
                            <a:rPr lang="en-DE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DE" dirty="0"/>
              </a:p>
            </p:txBody>
          </p:sp>
        </mc:Choice>
        <mc:Fallback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AB469A05-D741-7F8B-DD79-0D4BB0A5315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240" y="5045915"/>
                <a:ext cx="4985007" cy="1675560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F4613E0-9CD0-E392-AC6A-D9D28B351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02CDC-80DF-4153-8829-AB4D3216451B}" type="slidenum">
              <a:rPr lang="en-DE" smtClean="0"/>
              <a:t>12</a:t>
            </a:fld>
            <a:endParaRPr lang="en-DE" dirty="0"/>
          </a:p>
        </p:txBody>
      </p:sp>
      <p:grpSp>
        <p:nvGrpSpPr>
          <p:cNvPr id="52" name="Gruppieren 51">
            <a:extLst>
              <a:ext uri="{FF2B5EF4-FFF2-40B4-BE49-F238E27FC236}">
                <a16:creationId xmlns:a16="http://schemas.microsoft.com/office/drawing/2014/main" id="{892AB9C4-6B1E-151D-E8C6-A4B74CDBBF65}"/>
              </a:ext>
            </a:extLst>
          </p:cNvPr>
          <p:cNvGrpSpPr/>
          <p:nvPr/>
        </p:nvGrpSpPr>
        <p:grpSpPr>
          <a:xfrm>
            <a:off x="2639528" y="1443499"/>
            <a:ext cx="6912943" cy="3352194"/>
            <a:chOff x="2903099" y="1825247"/>
            <a:chExt cx="6912943" cy="3352194"/>
          </a:xfrm>
        </p:grpSpPr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045548A5-E255-03FF-0D05-A504DD19A227}"/>
                </a:ext>
              </a:extLst>
            </p:cNvPr>
            <p:cNvSpPr/>
            <p:nvPr/>
          </p:nvSpPr>
          <p:spPr>
            <a:xfrm>
              <a:off x="3873444" y="2344340"/>
              <a:ext cx="4953045" cy="282675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cxnSp>
          <p:nvCxnSpPr>
            <p:cNvPr id="7" name="Gerader Verbinder 6">
              <a:extLst>
                <a:ext uri="{FF2B5EF4-FFF2-40B4-BE49-F238E27FC236}">
                  <a16:creationId xmlns:a16="http://schemas.microsoft.com/office/drawing/2014/main" id="{1BB358B2-47E5-D301-E584-DCAA38954489}"/>
                </a:ext>
              </a:extLst>
            </p:cNvPr>
            <p:cNvCxnSpPr>
              <a:cxnSpLocks/>
            </p:cNvCxnSpPr>
            <p:nvPr/>
          </p:nvCxnSpPr>
          <p:spPr>
            <a:xfrm>
              <a:off x="4157536" y="2344340"/>
              <a:ext cx="0" cy="2826751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Gerader Verbinder 8">
              <a:extLst>
                <a:ext uri="{FF2B5EF4-FFF2-40B4-BE49-F238E27FC236}">
                  <a16:creationId xmlns:a16="http://schemas.microsoft.com/office/drawing/2014/main" id="{C6B34531-5055-A565-22B2-F8115F846CCA}"/>
                </a:ext>
              </a:extLst>
            </p:cNvPr>
            <p:cNvCxnSpPr>
              <a:cxnSpLocks/>
            </p:cNvCxnSpPr>
            <p:nvPr/>
          </p:nvCxnSpPr>
          <p:spPr>
            <a:xfrm>
              <a:off x="5108713" y="2344340"/>
              <a:ext cx="0" cy="2826751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Gerader Verbinder 9">
              <a:extLst>
                <a:ext uri="{FF2B5EF4-FFF2-40B4-BE49-F238E27FC236}">
                  <a16:creationId xmlns:a16="http://schemas.microsoft.com/office/drawing/2014/main" id="{BFEDDD48-B178-1EA5-7579-F25C4B085481}"/>
                </a:ext>
              </a:extLst>
            </p:cNvPr>
            <p:cNvCxnSpPr>
              <a:cxnSpLocks/>
            </p:cNvCxnSpPr>
            <p:nvPr/>
          </p:nvCxnSpPr>
          <p:spPr>
            <a:xfrm>
              <a:off x="6414051" y="2350690"/>
              <a:ext cx="0" cy="2826751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Gerader Verbinder 10">
              <a:extLst>
                <a:ext uri="{FF2B5EF4-FFF2-40B4-BE49-F238E27FC236}">
                  <a16:creationId xmlns:a16="http://schemas.microsoft.com/office/drawing/2014/main" id="{B95D2BA5-638F-F85F-E927-6C6B75E48B71}"/>
                </a:ext>
              </a:extLst>
            </p:cNvPr>
            <p:cNvCxnSpPr>
              <a:cxnSpLocks/>
            </p:cNvCxnSpPr>
            <p:nvPr/>
          </p:nvCxnSpPr>
          <p:spPr>
            <a:xfrm>
              <a:off x="7948543" y="2350690"/>
              <a:ext cx="0" cy="2820401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Gerader Verbinder 11">
              <a:extLst>
                <a:ext uri="{FF2B5EF4-FFF2-40B4-BE49-F238E27FC236}">
                  <a16:creationId xmlns:a16="http://schemas.microsoft.com/office/drawing/2014/main" id="{BD02D5D6-5E34-A1D8-6A6B-F97887AE3F42}"/>
                </a:ext>
              </a:extLst>
            </p:cNvPr>
            <p:cNvCxnSpPr>
              <a:cxnSpLocks/>
            </p:cNvCxnSpPr>
            <p:nvPr/>
          </p:nvCxnSpPr>
          <p:spPr>
            <a:xfrm>
              <a:off x="8826500" y="2350690"/>
              <a:ext cx="0" cy="2820401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3" name="Textfeld 12">
                  <a:extLst>
                    <a:ext uri="{FF2B5EF4-FFF2-40B4-BE49-F238E27FC236}">
                      <a16:creationId xmlns:a16="http://schemas.microsoft.com/office/drawing/2014/main" id="{62527005-CE21-B62F-B13D-CC4C68EF21FC}"/>
                    </a:ext>
                  </a:extLst>
                </p:cNvPr>
                <p:cNvSpPr txBox="1"/>
                <p:nvPr/>
              </p:nvSpPr>
              <p:spPr>
                <a:xfrm>
                  <a:off x="3841482" y="1828187"/>
                  <a:ext cx="45719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DE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DE" i="1" dirty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DE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de-DE" dirty="0"/>
                </a:p>
              </p:txBody>
            </p:sp>
          </mc:Choice>
          <mc:Fallback>
            <p:sp>
              <p:nvSpPr>
                <p:cNvPr id="13" name="Textfeld 12">
                  <a:extLst>
                    <a:ext uri="{FF2B5EF4-FFF2-40B4-BE49-F238E27FC236}">
                      <a16:creationId xmlns:a16="http://schemas.microsoft.com/office/drawing/2014/main" id="{62527005-CE21-B62F-B13D-CC4C68EF21F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41482" y="1828187"/>
                  <a:ext cx="457199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" name="Textfeld 13">
                  <a:extLst>
                    <a:ext uri="{FF2B5EF4-FFF2-40B4-BE49-F238E27FC236}">
                      <a16:creationId xmlns:a16="http://schemas.microsoft.com/office/drawing/2014/main" id="{086C4570-C742-5DE7-111C-0CC6D79D65C5}"/>
                    </a:ext>
                  </a:extLst>
                </p:cNvPr>
                <p:cNvSpPr txBox="1"/>
                <p:nvPr/>
              </p:nvSpPr>
              <p:spPr>
                <a:xfrm>
                  <a:off x="5532783" y="1825247"/>
                  <a:ext cx="45719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DE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DE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de-DE" dirty="0"/>
                </a:p>
              </p:txBody>
            </p:sp>
          </mc:Choice>
          <mc:Fallback>
            <p:sp>
              <p:nvSpPr>
                <p:cNvPr id="14" name="Textfeld 13">
                  <a:extLst>
                    <a:ext uri="{FF2B5EF4-FFF2-40B4-BE49-F238E27FC236}">
                      <a16:creationId xmlns:a16="http://schemas.microsoft.com/office/drawing/2014/main" id="{086C4570-C742-5DE7-111C-0CC6D79D65C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32783" y="1825247"/>
                  <a:ext cx="457199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5" name="Textfeld 14">
                  <a:extLst>
                    <a:ext uri="{FF2B5EF4-FFF2-40B4-BE49-F238E27FC236}">
                      <a16:creationId xmlns:a16="http://schemas.microsoft.com/office/drawing/2014/main" id="{321F9E55-333A-3E04-42F0-D13B795DA543}"/>
                    </a:ext>
                  </a:extLst>
                </p:cNvPr>
                <p:cNvSpPr txBox="1"/>
                <p:nvPr/>
              </p:nvSpPr>
              <p:spPr>
                <a:xfrm>
                  <a:off x="6801124" y="1831364"/>
                  <a:ext cx="73908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DE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DE" i="1" dirty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DE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DE" i="1" dirty="0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lang="de-DE" dirty="0"/>
                </a:p>
              </p:txBody>
            </p:sp>
          </mc:Choice>
          <mc:Fallback>
            <p:sp>
              <p:nvSpPr>
                <p:cNvPr id="15" name="Textfeld 14">
                  <a:extLst>
                    <a:ext uri="{FF2B5EF4-FFF2-40B4-BE49-F238E27FC236}">
                      <a16:creationId xmlns:a16="http://schemas.microsoft.com/office/drawing/2014/main" id="{321F9E55-333A-3E04-42F0-D13B795DA54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01124" y="1831364"/>
                  <a:ext cx="739086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6" name="Textfeld 15">
                  <a:extLst>
                    <a:ext uri="{FF2B5EF4-FFF2-40B4-BE49-F238E27FC236}">
                      <a16:creationId xmlns:a16="http://schemas.microsoft.com/office/drawing/2014/main" id="{4ED5E4ED-1C46-A940-67A9-6DF3FFB33FFE}"/>
                    </a:ext>
                  </a:extLst>
                </p:cNvPr>
                <p:cNvSpPr txBox="1"/>
                <p:nvPr/>
              </p:nvSpPr>
              <p:spPr>
                <a:xfrm>
                  <a:off x="8351352" y="1825247"/>
                  <a:ext cx="73908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DE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DE" i="1" dirty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DE" i="1" dirty="0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oMath>
                    </m:oMathPara>
                  </a14:m>
                  <a:endParaRPr lang="de-DE" dirty="0"/>
                </a:p>
              </p:txBody>
            </p:sp>
          </mc:Choice>
          <mc:Fallback>
            <p:sp>
              <p:nvSpPr>
                <p:cNvPr id="16" name="Textfeld 15">
                  <a:extLst>
                    <a:ext uri="{FF2B5EF4-FFF2-40B4-BE49-F238E27FC236}">
                      <a16:creationId xmlns:a16="http://schemas.microsoft.com/office/drawing/2014/main" id="{4ED5E4ED-1C46-A940-67A9-6DF3FFB33FF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51352" y="1825247"/>
                  <a:ext cx="739086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Pfeil: nach rechts 16">
              <a:extLst>
                <a:ext uri="{FF2B5EF4-FFF2-40B4-BE49-F238E27FC236}">
                  <a16:creationId xmlns:a16="http://schemas.microsoft.com/office/drawing/2014/main" id="{F3B508D1-4F5D-84AB-0836-37E55336D9E4}"/>
                </a:ext>
              </a:extLst>
            </p:cNvPr>
            <p:cNvSpPr/>
            <p:nvPr/>
          </p:nvSpPr>
          <p:spPr>
            <a:xfrm>
              <a:off x="2903099" y="2828528"/>
              <a:ext cx="967678" cy="190500"/>
            </a:xfrm>
            <a:prstGeom prst="rightArrow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8" name="Pfeil: nach rechts 17">
              <a:extLst>
                <a:ext uri="{FF2B5EF4-FFF2-40B4-BE49-F238E27FC236}">
                  <a16:creationId xmlns:a16="http://schemas.microsoft.com/office/drawing/2014/main" id="{EBAC5A1E-019A-5EA8-7D7B-819BD657FE33}"/>
                </a:ext>
              </a:extLst>
            </p:cNvPr>
            <p:cNvSpPr/>
            <p:nvPr/>
          </p:nvSpPr>
          <p:spPr>
            <a:xfrm>
              <a:off x="5526434" y="2828528"/>
              <a:ext cx="887617" cy="190500"/>
            </a:xfrm>
            <a:prstGeom prst="rightArrow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9" name="Pfeil: nach rechts 18">
              <a:extLst>
                <a:ext uri="{FF2B5EF4-FFF2-40B4-BE49-F238E27FC236}">
                  <a16:creationId xmlns:a16="http://schemas.microsoft.com/office/drawing/2014/main" id="{343127EE-45B8-3FE6-D114-D306F279B283}"/>
                </a:ext>
              </a:extLst>
            </p:cNvPr>
            <p:cNvSpPr/>
            <p:nvPr/>
          </p:nvSpPr>
          <p:spPr>
            <a:xfrm>
              <a:off x="7409354" y="2828528"/>
              <a:ext cx="539180" cy="190500"/>
            </a:xfrm>
            <a:prstGeom prst="rightArrow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0" name="Pfeil: nach rechts 19">
              <a:extLst>
                <a:ext uri="{FF2B5EF4-FFF2-40B4-BE49-F238E27FC236}">
                  <a16:creationId xmlns:a16="http://schemas.microsoft.com/office/drawing/2014/main" id="{4F4B6EF0-1357-EC5E-98EB-8E4BB7565AEB}"/>
                </a:ext>
              </a:extLst>
            </p:cNvPr>
            <p:cNvSpPr/>
            <p:nvPr/>
          </p:nvSpPr>
          <p:spPr>
            <a:xfrm>
              <a:off x="8848364" y="2828528"/>
              <a:ext cx="967678" cy="190500"/>
            </a:xfrm>
            <a:prstGeom prst="rightArrow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1" name="Pfeil: nach rechts 20">
              <a:extLst>
                <a:ext uri="{FF2B5EF4-FFF2-40B4-BE49-F238E27FC236}">
                  <a16:creationId xmlns:a16="http://schemas.microsoft.com/office/drawing/2014/main" id="{927506AE-5E2E-A576-BFEB-16A8F4FECDE1}"/>
                </a:ext>
              </a:extLst>
            </p:cNvPr>
            <p:cNvSpPr/>
            <p:nvPr/>
          </p:nvSpPr>
          <p:spPr>
            <a:xfrm>
              <a:off x="6430580" y="2828528"/>
              <a:ext cx="517315" cy="190500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2" name="Textfeld 21">
                  <a:extLst>
                    <a:ext uri="{FF2B5EF4-FFF2-40B4-BE49-F238E27FC236}">
                      <a16:creationId xmlns:a16="http://schemas.microsoft.com/office/drawing/2014/main" id="{7D0C4CC2-3630-2BA6-65BF-F4879DDB38CD}"/>
                    </a:ext>
                  </a:extLst>
                </p:cNvPr>
                <p:cNvSpPr txBox="1"/>
                <p:nvPr/>
              </p:nvSpPr>
              <p:spPr>
                <a:xfrm>
                  <a:off x="3345958" y="2523853"/>
                  <a:ext cx="45719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DE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DE" i="1" dirty="0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DE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de-DE" dirty="0"/>
                </a:p>
              </p:txBody>
            </p:sp>
          </mc:Choice>
          <mc:Fallback>
            <p:sp>
              <p:nvSpPr>
                <p:cNvPr id="22" name="Textfeld 21">
                  <a:extLst>
                    <a:ext uri="{FF2B5EF4-FFF2-40B4-BE49-F238E27FC236}">
                      <a16:creationId xmlns:a16="http://schemas.microsoft.com/office/drawing/2014/main" id="{7D0C4CC2-3630-2BA6-65BF-F4879DDB38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5958" y="2523853"/>
                  <a:ext cx="457199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3" name="Textfeld 22">
                  <a:extLst>
                    <a:ext uri="{FF2B5EF4-FFF2-40B4-BE49-F238E27FC236}">
                      <a16:creationId xmlns:a16="http://schemas.microsoft.com/office/drawing/2014/main" id="{91A68881-AD08-9F20-02D5-D35AB484D4CA}"/>
                    </a:ext>
                  </a:extLst>
                </p:cNvPr>
                <p:cNvSpPr txBox="1"/>
                <p:nvPr/>
              </p:nvSpPr>
              <p:spPr>
                <a:xfrm>
                  <a:off x="6460638" y="2533495"/>
                  <a:ext cx="45719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  <m:sSub>
                          <m:sSubPr>
                            <m:ctrlPr>
                              <a:rPr lang="en-DE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DE" i="1" dirty="0" smtClean="0">
                                <a:latin typeface="Cambria Math" panose="02040503050406030204" pitchFamily="18" charset="0"/>
                              </a:rPr>
                              <m:t>’</m:t>
                            </m:r>
                          </m:e>
                          <m:sub>
                            <m:r>
                              <a:rPr lang="en-DE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DE" b="0" i="1" dirty="0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lang="de-DE" dirty="0"/>
                </a:p>
              </p:txBody>
            </p:sp>
          </mc:Choice>
          <mc:Fallback>
            <p:sp>
              <p:nvSpPr>
                <p:cNvPr id="23" name="Textfeld 22">
                  <a:extLst>
                    <a:ext uri="{FF2B5EF4-FFF2-40B4-BE49-F238E27FC236}">
                      <a16:creationId xmlns:a16="http://schemas.microsoft.com/office/drawing/2014/main" id="{91A68881-AD08-9F20-02D5-D35AB484D4C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60638" y="2533495"/>
                  <a:ext cx="457198" cy="369332"/>
                </a:xfrm>
                <a:prstGeom prst="rect">
                  <a:avLst/>
                </a:prstGeom>
                <a:blipFill>
                  <a:blip r:embed="rId8"/>
                  <a:stretch>
                    <a:fillRect r="-38667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4" name="Textfeld 23">
                  <a:extLst>
                    <a:ext uri="{FF2B5EF4-FFF2-40B4-BE49-F238E27FC236}">
                      <a16:creationId xmlns:a16="http://schemas.microsoft.com/office/drawing/2014/main" id="{2BE966AC-8F7D-D2F1-064E-7C0931BA1C3C}"/>
                    </a:ext>
                  </a:extLst>
                </p:cNvPr>
                <p:cNvSpPr txBox="1"/>
                <p:nvPr/>
              </p:nvSpPr>
              <p:spPr>
                <a:xfrm>
                  <a:off x="5672211" y="2529006"/>
                  <a:ext cx="45719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DE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DE" i="1" dirty="0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DE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de-DE" dirty="0"/>
                </a:p>
              </p:txBody>
            </p:sp>
          </mc:Choice>
          <mc:Fallback>
            <p:sp>
              <p:nvSpPr>
                <p:cNvPr id="24" name="Textfeld 23">
                  <a:extLst>
                    <a:ext uri="{FF2B5EF4-FFF2-40B4-BE49-F238E27FC236}">
                      <a16:creationId xmlns:a16="http://schemas.microsoft.com/office/drawing/2014/main" id="{2BE966AC-8F7D-D2F1-064E-7C0931BA1C3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72211" y="2529006"/>
                  <a:ext cx="457199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5" name="Textfeld 24">
                  <a:extLst>
                    <a:ext uri="{FF2B5EF4-FFF2-40B4-BE49-F238E27FC236}">
                      <a16:creationId xmlns:a16="http://schemas.microsoft.com/office/drawing/2014/main" id="{CE60AB3D-4DC1-83FD-4CAE-3A1878905BD9}"/>
                    </a:ext>
                  </a:extLst>
                </p:cNvPr>
                <p:cNvSpPr txBox="1"/>
                <p:nvPr/>
              </p:nvSpPr>
              <p:spPr>
                <a:xfrm>
                  <a:off x="7326577" y="2530712"/>
                  <a:ext cx="82475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DE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DE" i="1" dirty="0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DE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DE" b="0" i="1" dirty="0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lang="de-DE" dirty="0"/>
                </a:p>
              </p:txBody>
            </p:sp>
          </mc:Choice>
          <mc:Fallback>
            <p:sp>
              <p:nvSpPr>
                <p:cNvPr id="25" name="Textfeld 24">
                  <a:extLst>
                    <a:ext uri="{FF2B5EF4-FFF2-40B4-BE49-F238E27FC236}">
                      <a16:creationId xmlns:a16="http://schemas.microsoft.com/office/drawing/2014/main" id="{CE60AB3D-4DC1-83FD-4CAE-3A1878905BD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26577" y="2530712"/>
                  <a:ext cx="824752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6" name="Textfeld 25">
                  <a:extLst>
                    <a:ext uri="{FF2B5EF4-FFF2-40B4-BE49-F238E27FC236}">
                      <a16:creationId xmlns:a16="http://schemas.microsoft.com/office/drawing/2014/main" id="{3207BE5C-7517-BDC0-8ED6-7AE8D724F6FF}"/>
                    </a:ext>
                  </a:extLst>
                </p:cNvPr>
                <p:cNvSpPr txBox="1"/>
                <p:nvPr/>
              </p:nvSpPr>
              <p:spPr>
                <a:xfrm>
                  <a:off x="8831835" y="2529006"/>
                  <a:ext cx="82475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DE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DE" i="1" dirty="0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  <m:r>
                              <a:rPr lang="en-DE" b="0" i="1" dirty="0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  <m:sub>
                            <m:r>
                              <a:rPr lang="en-DE" b="0" i="1" dirty="0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oMath>
                    </m:oMathPara>
                  </a14:m>
                  <a:endParaRPr lang="de-DE" dirty="0"/>
                </a:p>
              </p:txBody>
            </p:sp>
          </mc:Choice>
          <mc:Fallback>
            <p:sp>
              <p:nvSpPr>
                <p:cNvPr id="26" name="Textfeld 25">
                  <a:extLst>
                    <a:ext uri="{FF2B5EF4-FFF2-40B4-BE49-F238E27FC236}">
                      <a16:creationId xmlns:a16="http://schemas.microsoft.com/office/drawing/2014/main" id="{3207BE5C-7517-BDC0-8ED6-7AE8D724F6F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31835" y="2529006"/>
                  <a:ext cx="824752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7" name="Pfeil: nach rechts 26">
              <a:extLst>
                <a:ext uri="{FF2B5EF4-FFF2-40B4-BE49-F238E27FC236}">
                  <a16:creationId xmlns:a16="http://schemas.microsoft.com/office/drawing/2014/main" id="{0731C6AF-91C3-A7C2-F514-0AC29F6BC836}"/>
                </a:ext>
              </a:extLst>
            </p:cNvPr>
            <p:cNvSpPr/>
            <p:nvPr/>
          </p:nvSpPr>
          <p:spPr>
            <a:xfrm rot="10800000">
              <a:off x="8840301" y="4376499"/>
              <a:ext cx="967678" cy="190500"/>
            </a:xfrm>
            <a:prstGeom prst="rightArrow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8" name="Pfeil: nach rechts 27">
              <a:extLst>
                <a:ext uri="{FF2B5EF4-FFF2-40B4-BE49-F238E27FC236}">
                  <a16:creationId xmlns:a16="http://schemas.microsoft.com/office/drawing/2014/main" id="{0782CBA8-3485-7132-2253-B4B2499E49ED}"/>
                </a:ext>
              </a:extLst>
            </p:cNvPr>
            <p:cNvSpPr/>
            <p:nvPr/>
          </p:nvSpPr>
          <p:spPr>
            <a:xfrm rot="10800000">
              <a:off x="7431223" y="4376500"/>
              <a:ext cx="517315" cy="190500"/>
            </a:xfrm>
            <a:prstGeom prst="rightArrow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9" name="Pfeil: nach rechts 28">
              <a:extLst>
                <a:ext uri="{FF2B5EF4-FFF2-40B4-BE49-F238E27FC236}">
                  <a16:creationId xmlns:a16="http://schemas.microsoft.com/office/drawing/2014/main" id="{DBB42290-8C22-3FA1-9E42-C30A8664B776}"/>
                </a:ext>
              </a:extLst>
            </p:cNvPr>
            <p:cNvSpPr/>
            <p:nvPr/>
          </p:nvSpPr>
          <p:spPr>
            <a:xfrm rot="10800000">
              <a:off x="6435176" y="4376499"/>
              <a:ext cx="525389" cy="190500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0" name="Pfeil: nach rechts 29">
              <a:extLst>
                <a:ext uri="{FF2B5EF4-FFF2-40B4-BE49-F238E27FC236}">
                  <a16:creationId xmlns:a16="http://schemas.microsoft.com/office/drawing/2014/main" id="{68E73D80-1BAD-79D6-957E-E2156CB05A9B}"/>
                </a:ext>
              </a:extLst>
            </p:cNvPr>
            <p:cNvSpPr/>
            <p:nvPr/>
          </p:nvSpPr>
          <p:spPr>
            <a:xfrm rot="10800000">
              <a:off x="5526432" y="4376500"/>
              <a:ext cx="866495" cy="190500"/>
            </a:xfrm>
            <a:prstGeom prst="rightArrow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1" name="Textfeld 30">
                  <a:extLst>
                    <a:ext uri="{FF2B5EF4-FFF2-40B4-BE49-F238E27FC236}">
                      <a16:creationId xmlns:a16="http://schemas.microsoft.com/office/drawing/2014/main" id="{F607EB35-5B52-ADDD-16B3-2EFC16AEF927}"/>
                    </a:ext>
                  </a:extLst>
                </p:cNvPr>
                <p:cNvSpPr txBox="1"/>
                <p:nvPr/>
              </p:nvSpPr>
              <p:spPr>
                <a:xfrm>
                  <a:off x="8904067" y="4102964"/>
                  <a:ext cx="671337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DE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  <m:r>
                              <a:rPr lang="en-DE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  <m:sub>
                            <m:r>
                              <a:rPr lang="en-DE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oMath>
                    </m:oMathPara>
                  </a14:m>
                  <a:endParaRPr lang="en-DE" b="0" dirty="0"/>
                </a:p>
                <a:p>
                  <a:endParaRPr lang="de-DE" dirty="0"/>
                </a:p>
              </p:txBody>
            </p:sp>
          </mc:Choice>
          <mc:Fallback>
            <p:sp>
              <p:nvSpPr>
                <p:cNvPr id="31" name="Textfeld 30">
                  <a:extLst>
                    <a:ext uri="{FF2B5EF4-FFF2-40B4-BE49-F238E27FC236}">
                      <a16:creationId xmlns:a16="http://schemas.microsoft.com/office/drawing/2014/main" id="{F607EB35-5B52-ADDD-16B3-2EFC16AEF92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04067" y="4102964"/>
                  <a:ext cx="671337" cy="646331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2" name="Textfeld 31">
                  <a:extLst>
                    <a:ext uri="{FF2B5EF4-FFF2-40B4-BE49-F238E27FC236}">
                      <a16:creationId xmlns:a16="http://schemas.microsoft.com/office/drawing/2014/main" id="{45B080FB-787E-5C70-964A-01D6C4022DBB}"/>
                    </a:ext>
                  </a:extLst>
                </p:cNvPr>
                <p:cNvSpPr txBox="1"/>
                <p:nvPr/>
              </p:nvSpPr>
              <p:spPr>
                <a:xfrm>
                  <a:off x="6364962" y="4048190"/>
                  <a:ext cx="67133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DE" i="1" dirty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DE" i="1" dirty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DE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DE" i="1" dirty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  <m:sup>
                            <m:r>
                              <a:rPr lang="en-DE" i="1" dirty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oMath>
                    </m:oMathPara>
                  </a14:m>
                  <a:endParaRPr lang="de-DE" dirty="0"/>
                </a:p>
              </p:txBody>
            </p:sp>
          </mc:Choice>
          <mc:Fallback>
            <p:sp>
              <p:nvSpPr>
                <p:cNvPr id="32" name="Textfeld 31">
                  <a:extLst>
                    <a:ext uri="{FF2B5EF4-FFF2-40B4-BE49-F238E27FC236}">
                      <a16:creationId xmlns:a16="http://schemas.microsoft.com/office/drawing/2014/main" id="{45B080FB-787E-5C70-964A-01D6C4022DB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64962" y="4048190"/>
                  <a:ext cx="671337" cy="369332"/>
                </a:xfrm>
                <a:prstGeom prst="rect">
                  <a:avLst/>
                </a:prstGeom>
                <a:blipFill>
                  <a:blip r:embed="rId13"/>
                  <a:stretch>
                    <a:fillRect b="-1639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3" name="Textfeld 32">
                  <a:extLst>
                    <a:ext uri="{FF2B5EF4-FFF2-40B4-BE49-F238E27FC236}">
                      <a16:creationId xmlns:a16="http://schemas.microsoft.com/office/drawing/2014/main" id="{71DEA3DB-CA9D-51A6-9C0F-D6AC7EA9E700}"/>
                    </a:ext>
                  </a:extLst>
                </p:cNvPr>
                <p:cNvSpPr txBox="1"/>
                <p:nvPr/>
              </p:nvSpPr>
              <p:spPr>
                <a:xfrm>
                  <a:off x="7354211" y="4048190"/>
                  <a:ext cx="67133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DE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DE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DE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lang="de-DE" dirty="0"/>
                </a:p>
              </p:txBody>
            </p:sp>
          </mc:Choice>
          <mc:Fallback>
            <p:sp>
              <p:nvSpPr>
                <p:cNvPr id="33" name="Textfeld 32">
                  <a:extLst>
                    <a:ext uri="{FF2B5EF4-FFF2-40B4-BE49-F238E27FC236}">
                      <a16:creationId xmlns:a16="http://schemas.microsoft.com/office/drawing/2014/main" id="{71DEA3DB-CA9D-51A6-9C0F-D6AC7EA9E70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54211" y="4048190"/>
                  <a:ext cx="671337" cy="369332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4" name="Textfeld 33">
                  <a:extLst>
                    <a:ext uri="{FF2B5EF4-FFF2-40B4-BE49-F238E27FC236}">
                      <a16:creationId xmlns:a16="http://schemas.microsoft.com/office/drawing/2014/main" id="{2EF6CC12-8750-BFE5-1D52-0755E4E8A21D}"/>
                    </a:ext>
                  </a:extLst>
                </p:cNvPr>
                <p:cNvSpPr txBox="1"/>
                <p:nvPr/>
              </p:nvSpPr>
              <p:spPr>
                <a:xfrm>
                  <a:off x="5521623" y="4071144"/>
                  <a:ext cx="67133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DE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DE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DE" b="0" dirty="0"/>
                </a:p>
              </p:txBody>
            </p:sp>
          </mc:Choice>
          <mc:Fallback>
            <p:sp>
              <p:nvSpPr>
                <p:cNvPr id="34" name="Textfeld 33">
                  <a:extLst>
                    <a:ext uri="{FF2B5EF4-FFF2-40B4-BE49-F238E27FC236}">
                      <a16:creationId xmlns:a16="http://schemas.microsoft.com/office/drawing/2014/main" id="{2EF6CC12-8750-BFE5-1D52-0755E4E8A2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21623" y="4071144"/>
                  <a:ext cx="671337" cy="369332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5" name="Pfeil: nach rechts 34">
              <a:extLst>
                <a:ext uri="{FF2B5EF4-FFF2-40B4-BE49-F238E27FC236}">
                  <a16:creationId xmlns:a16="http://schemas.microsoft.com/office/drawing/2014/main" id="{1B8EEFCF-515E-E833-E5D9-DB19C4372BF5}"/>
                </a:ext>
              </a:extLst>
            </p:cNvPr>
            <p:cNvSpPr/>
            <p:nvPr/>
          </p:nvSpPr>
          <p:spPr>
            <a:xfrm rot="10800000">
              <a:off x="2916954" y="4376499"/>
              <a:ext cx="951156" cy="190500"/>
            </a:xfrm>
            <a:prstGeom prst="rightArrow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6" name="Textfeld 35">
                  <a:extLst>
                    <a:ext uri="{FF2B5EF4-FFF2-40B4-BE49-F238E27FC236}">
                      <a16:creationId xmlns:a16="http://schemas.microsoft.com/office/drawing/2014/main" id="{258B502D-77D6-CEFD-35CC-C3609C80D332}"/>
                    </a:ext>
                  </a:extLst>
                </p:cNvPr>
                <p:cNvSpPr txBox="1"/>
                <p:nvPr/>
              </p:nvSpPr>
              <p:spPr>
                <a:xfrm>
                  <a:off x="3234640" y="4071144"/>
                  <a:ext cx="67133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DE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DE" i="1" dirty="0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DE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DE" dirty="0"/>
                </a:p>
              </p:txBody>
            </p:sp>
          </mc:Choice>
          <mc:Fallback>
            <p:sp>
              <p:nvSpPr>
                <p:cNvPr id="36" name="Textfeld 35">
                  <a:extLst>
                    <a:ext uri="{FF2B5EF4-FFF2-40B4-BE49-F238E27FC236}">
                      <a16:creationId xmlns:a16="http://schemas.microsoft.com/office/drawing/2014/main" id="{258B502D-77D6-CEFD-35CC-C3609C80D33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34640" y="4071144"/>
                  <a:ext cx="671337" cy="369332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7" name="Inhaltsplatzhalter 2">
            <a:extLst>
              <a:ext uri="{FF2B5EF4-FFF2-40B4-BE49-F238E27FC236}">
                <a16:creationId xmlns:a16="http://schemas.microsoft.com/office/drawing/2014/main" id="{949CCE38-826D-F4C4-4859-20562C2583B6}"/>
              </a:ext>
            </a:extLst>
          </p:cNvPr>
          <p:cNvSpPr txBox="1">
            <a:spLocks/>
          </p:cNvSpPr>
          <p:nvPr/>
        </p:nvSpPr>
        <p:spPr>
          <a:xfrm>
            <a:off x="7198753" y="5045915"/>
            <a:ext cx="4985007" cy="16755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endParaRPr lang="en-DE" b="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8" name="Textfeld 57">
                <a:extLst>
                  <a:ext uri="{FF2B5EF4-FFF2-40B4-BE49-F238E27FC236}">
                    <a16:creationId xmlns:a16="http://schemas.microsoft.com/office/drawing/2014/main" id="{1CA1259E-A4AB-5F6E-533C-9D57849B783D}"/>
                  </a:ext>
                </a:extLst>
              </p:cNvPr>
              <p:cNvSpPr txBox="1"/>
              <p:nvPr/>
            </p:nvSpPr>
            <p:spPr>
              <a:xfrm>
                <a:off x="5322631" y="5511445"/>
                <a:ext cx="7628894" cy="7444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de-DE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24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de-DE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240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de-DE" sz="240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de-DE" sz="240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de-DE" sz="240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de-DE" sz="2400" i="1" smtClean="0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de-DE" sz="240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sz="240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de-DE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240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de-DE" sz="240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de-DE" sz="240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de-DE" sz="240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de-DE" sz="2400" i="1" smtClean="0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de-DE" sz="240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de-DE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DE" sz="24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DE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DE" sz="24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DE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DE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DE" sz="2400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DE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eqArr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24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/>
                            </m:mr>
                          </m:m>
                        </m:e>
                      </m:d>
                      <m:r>
                        <a:rPr lang="de-DE" sz="240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de-DE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24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de-DE" sz="240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de-DE" sz="240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de-DE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240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de-DE" sz="240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de-DE" sz="2400" i="1" smtClean="0">
                                        <a:latin typeface="Cambria Math" panose="02040503050406030204" pitchFamily="18" charset="0"/>
                                      </a:rPr>
                                      <m:t>+1,</m:t>
                                    </m:r>
                                    <m:r>
                                      <a:rPr lang="de-DE" sz="240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de-DE" sz="240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de-DE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240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de-DE" sz="240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de-DE" sz="2400" i="1" smtClean="0">
                                        <a:latin typeface="Cambria Math" panose="02040503050406030204" pitchFamily="18" charset="0"/>
                                      </a:rPr>
                                      <m:t>+1,</m:t>
                                    </m:r>
                                    <m:r>
                                      <a:rPr lang="de-DE" sz="240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de-DE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DE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DE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DE" sz="2400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  <m:r>
                                    <a:rPr lang="en-DE" sz="2400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e>
                                <m:sub>
                                  <m:r>
                                    <a:rPr lang="en-DE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DE" sz="2400" b="0" i="1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DE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DE" sz="2400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  <m:r>
                                    <a:rPr lang="en-DE" sz="2400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e>
                                <m:sub>
                                  <m:r>
                                    <a:rPr lang="en-DE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DE" sz="2400" b="0" i="1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en-DE" sz="2400" dirty="0"/>
              </a:p>
            </p:txBody>
          </p:sp>
        </mc:Choice>
        <mc:Fallback>
          <p:sp>
            <p:nvSpPr>
              <p:cNvPr id="58" name="Textfeld 57">
                <a:extLst>
                  <a:ext uri="{FF2B5EF4-FFF2-40B4-BE49-F238E27FC236}">
                    <a16:creationId xmlns:a16="http://schemas.microsoft.com/office/drawing/2014/main" id="{1CA1259E-A4AB-5F6E-533C-9D57849B78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2631" y="5511445"/>
                <a:ext cx="7628894" cy="744499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Pfeil: nach links und rechts 58">
            <a:extLst>
              <a:ext uri="{FF2B5EF4-FFF2-40B4-BE49-F238E27FC236}">
                <a16:creationId xmlns:a16="http://schemas.microsoft.com/office/drawing/2014/main" id="{83F2B200-3C89-C592-030C-202B256985D2}"/>
              </a:ext>
            </a:extLst>
          </p:cNvPr>
          <p:cNvSpPr/>
          <p:nvPr/>
        </p:nvSpPr>
        <p:spPr>
          <a:xfrm>
            <a:off x="5182179" y="5761666"/>
            <a:ext cx="823082" cy="244056"/>
          </a:xfrm>
          <a:prstGeom prst="left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60" name="Gerader Verbinder 59">
            <a:extLst>
              <a:ext uri="{FF2B5EF4-FFF2-40B4-BE49-F238E27FC236}">
                <a16:creationId xmlns:a16="http://schemas.microsoft.com/office/drawing/2014/main" id="{B32DB292-6BA6-2EE4-A768-6A6B0C27CABB}"/>
              </a:ext>
            </a:extLst>
          </p:cNvPr>
          <p:cNvCxnSpPr>
            <a:cxnSpLocks/>
          </p:cNvCxnSpPr>
          <p:nvPr/>
        </p:nvCxnSpPr>
        <p:spPr>
          <a:xfrm>
            <a:off x="8250065" y="2051952"/>
            <a:ext cx="0" cy="283310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68912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6CD166-ED55-0A34-48BB-4EA26701A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DE" dirty="0" err="1"/>
              <a:t>Transfermatrixmethode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CA39F64-77C6-2FFB-25CE-9530B5AD44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02CDC-80DF-4153-8829-AB4D3216451B}" type="slidenum">
              <a:rPr lang="en-DE" smtClean="0"/>
              <a:t>13</a:t>
            </a:fld>
            <a:endParaRPr lang="en-DE" dirty="0"/>
          </a:p>
        </p:txBody>
      </p: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933F2492-B6BB-F260-6DE8-48C57DB769D8}"/>
              </a:ext>
            </a:extLst>
          </p:cNvPr>
          <p:cNvGrpSpPr/>
          <p:nvPr/>
        </p:nvGrpSpPr>
        <p:grpSpPr>
          <a:xfrm>
            <a:off x="2137726" y="1690688"/>
            <a:ext cx="7916547" cy="4057084"/>
            <a:chOff x="1964053" y="2043136"/>
            <a:chExt cx="7628894" cy="3714142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" name="Textfeld 4">
                  <a:extLst>
                    <a:ext uri="{FF2B5EF4-FFF2-40B4-BE49-F238E27FC236}">
                      <a16:creationId xmlns:a16="http://schemas.microsoft.com/office/drawing/2014/main" id="{83F1DDF0-2F61-C2AA-1FC6-45A73FB89D41}"/>
                    </a:ext>
                  </a:extLst>
                </p:cNvPr>
                <p:cNvSpPr txBox="1"/>
                <p:nvPr/>
              </p:nvSpPr>
              <p:spPr>
                <a:xfrm>
                  <a:off x="1964053" y="2043136"/>
                  <a:ext cx="7628894" cy="7444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de-DE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plcHide m:val="on"/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de-DE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de-DE" sz="2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40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de-DE" sz="240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de-DE" sz="240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de-DE" sz="240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de-DE" sz="2400" i="1" smtClean="0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lang="de-DE" sz="240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de-DE" sz="240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de-DE" sz="2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40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de-DE" sz="240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de-DE" sz="240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de-DE" sz="240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de-DE" sz="2400" i="1" smtClean="0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lang="de-DE" sz="240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  <m:d>
                          <m:dPr>
                            <m:ctrlPr>
                              <a:rPr lang="de-DE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DE" sz="2400" i="1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sSub>
                                  <m:sSubPr>
                                    <m:ctrlPr>
                                      <a:rPr lang="en-DE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DE" sz="2400" i="1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DE" sz="2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DE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DE" sz="2400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DE" sz="2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eqArr>
                            <m:m>
                              <m:mPr>
                                <m:plcHide m:val="on"/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de-DE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/>
                              </m:mr>
                            </m:m>
                          </m:e>
                        </m:d>
                        <m:r>
                          <a:rPr lang="de-DE" sz="240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lang="de-DE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plcHide m:val="on"/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de-DE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de-DE" sz="240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de-DE" sz="240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de-DE" sz="2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40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de-DE" sz="240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de-DE" sz="2400" i="1" smtClean="0">
                                          <a:latin typeface="Cambria Math" panose="02040503050406030204" pitchFamily="18" charset="0"/>
                                        </a:rPr>
                                        <m:t>+1,</m:t>
                                      </m:r>
                                      <m:r>
                                        <a:rPr lang="de-DE" sz="240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r>
                                    <a:rPr lang="de-DE" sz="240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sSub>
                                    <m:sSubPr>
                                      <m:ctrlPr>
                                        <a:rPr lang="de-DE" sz="2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40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de-DE" sz="240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de-DE" sz="2400" i="1" smtClean="0">
                                          <a:latin typeface="Cambria Math" panose="02040503050406030204" pitchFamily="18" charset="0"/>
                                        </a:rPr>
                                        <m:t>+1,</m:t>
                                      </m:r>
                                      <m:r>
                                        <a:rPr lang="de-DE" sz="240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  <m:d>
                          <m:dPr>
                            <m:ctrlPr>
                              <a:rPr lang="de-DE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DE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sSub>
                                  <m:sSubPr>
                                    <m:ctrlPr>
                                      <a:rPr lang="en-DE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DE" sz="2400" b="0" i="1" smtClean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  <m:r>
                                      <a:rPr lang="en-DE" sz="2400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e>
                                  <m:sub>
                                    <m:r>
                                      <a:rPr lang="en-DE" sz="24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DE" sz="2400" b="0" i="1" smtClean="0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DE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DE" sz="2400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  <m:r>
                                      <a:rPr lang="en-DE" sz="2400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e>
                                  <m:sub>
                                    <m:r>
                                      <a:rPr lang="en-DE" sz="24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DE" sz="2400" b="0" i="1" smtClean="0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</m:e>
                            </m:eqArr>
                          </m:e>
                        </m:d>
                      </m:oMath>
                    </m:oMathPara>
                  </a14:m>
                  <a:endParaRPr lang="en-DE" sz="2400" dirty="0"/>
                </a:p>
              </p:txBody>
            </p:sp>
          </mc:Choice>
          <mc:Fallback>
            <p:sp>
              <p:nvSpPr>
                <p:cNvPr id="5" name="Textfeld 4">
                  <a:extLst>
                    <a:ext uri="{FF2B5EF4-FFF2-40B4-BE49-F238E27FC236}">
                      <a16:creationId xmlns:a16="http://schemas.microsoft.com/office/drawing/2014/main" id="{83F1DDF0-2F61-C2AA-1FC6-45A73FB89D4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64053" y="2043136"/>
                  <a:ext cx="7628894" cy="744499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" name="Textfeld 7">
                  <a:extLst>
                    <a:ext uri="{FF2B5EF4-FFF2-40B4-BE49-F238E27FC236}">
                      <a16:creationId xmlns:a16="http://schemas.microsoft.com/office/drawing/2014/main" id="{B2407705-21C2-77BD-86F0-FA9FDBB0BFF7}"/>
                    </a:ext>
                  </a:extLst>
                </p:cNvPr>
                <p:cNvSpPr txBox="1"/>
                <p:nvPr/>
              </p:nvSpPr>
              <p:spPr>
                <a:xfrm>
                  <a:off x="2320403" y="3447107"/>
                  <a:ext cx="6916189" cy="119917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de-DE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plcHide m:val="on"/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de-DE" sz="24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eqArr>
                                    <m:eqArrPr>
                                      <m:ctrlPr>
                                        <a:rPr lang="de-DE" sz="2400"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sSub>
                                        <m:sSubPr>
                                          <m:ctrlPr>
                                            <a:rPr lang="de-DE" sz="240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2400" i="1">
                                              <a:latin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</m:e>
                                        <m:sub>
                                          <m:r>
                                            <a:rPr lang="de-DE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de-DE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2400" i="1"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  <m:sub>
                                          <m:r>
                                            <a:rPr lang="de-DE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eqArr>
                                </m:e>
                              </m:mr>
                            </m:m>
                          </m:e>
                        </m:d>
                        <m:r>
                          <a:rPr lang="de-DE" sz="240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de-DE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e-DE" sz="240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de-DE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24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de-DE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de-DE" sz="240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de-DE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de-DE" sz="240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</m:den>
                        </m:f>
                        <m:d>
                          <m:dPr>
                            <m:ctrlPr>
                              <a:rPr lang="de-DE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plcHide m:val="on"/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de-DE" sz="24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de-DE" sz="240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de-DE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de-DE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400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de-DE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de-DE" sz="2400">
                                          <a:latin typeface="Cambria Math" panose="02040503050406030204" pitchFamily="18" charset="0"/>
                                        </a:rPr>
                                        <m:t>+1,</m:t>
                                      </m:r>
                                      <m:r>
                                        <a:rPr lang="de-DE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de-DE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400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de-DE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de-DE" sz="240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de-DE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de-DE" sz="2400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de-DE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de-DE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de-DE" sz="240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de-DE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de-DE" sz="2400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de-DE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de-DE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de-DE" sz="2400">
                                          <a:latin typeface="Cambria Math" panose="02040503050406030204" pitchFamily="18" charset="0"/>
                                        </a:rPr>
                                        <m:t>+1,</m:t>
                                      </m:r>
                                      <m:r>
                                        <a:rPr lang="de-DE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de-DE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de-DE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400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de-DE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de-DE" sz="240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de-DE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de-DE" sz="2400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de-DE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400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de-DE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de-DE" sz="2400">
                                          <a:latin typeface="Cambria Math" panose="02040503050406030204" pitchFamily="18" charset="0"/>
                                        </a:rPr>
                                        <m:t>+1,</m:t>
                                      </m:r>
                                      <m:r>
                                        <a:rPr lang="de-DE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  <m:d>
                          <m:dPr>
                            <m:ctrlPr>
                              <a:rPr lang="de-DE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plcHide m:val="on"/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de-DE" sz="24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eqArr>
                                    <m:eqArrPr>
                                      <m:ctrlPr>
                                        <a:rPr lang="de-DE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sSubSup>
                                        <m:sSubSupPr>
                                          <m:ctrlPr>
                                            <a:rPr lang="de-DE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de-DE" sz="2400" i="1">
                                              <a:latin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</m:e>
                                        <m:sub>
                                          <m:r>
                                            <a:rPr lang="de-DE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de-DE" sz="2400">
                                              <a:latin typeface="Cambria Math" panose="02040503050406030204" pitchFamily="18" charset="0"/>
                                            </a:rPr>
                                            <m:t>+1</m:t>
                                          </m:r>
                                        </m:sub>
                                        <m:sup>
                                          <m:r>
                                            <a:rPr lang="de-DE" sz="2400" i="1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bSup>
                                    </m:e>
                                    <m:e>
                                      <m:sSubSup>
                                        <m:sSubSupPr>
                                          <m:ctrlPr>
                                            <a:rPr lang="de-DE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de-DE" sz="2400" i="1"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  <m:sub>
                                          <m:r>
                                            <a:rPr lang="de-DE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de-DE" sz="2400">
                                              <a:latin typeface="Cambria Math" panose="02040503050406030204" pitchFamily="18" charset="0"/>
                                            </a:rPr>
                                            <m:t>+1</m:t>
                                          </m:r>
                                        </m:sub>
                                        <m:sup>
                                          <m:r>
                                            <a:rPr lang="de-DE" sz="2400" i="1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bSup>
                                    </m:e>
                                  </m:eqAr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</a:p>
                <a:p>
                  <a:endParaRPr lang="de-DE" sz="2400" dirty="0"/>
                </a:p>
              </p:txBody>
            </p:sp>
          </mc:Choice>
          <mc:Fallback>
            <p:sp>
              <p:nvSpPr>
                <p:cNvPr id="8" name="Textfeld 7">
                  <a:extLst>
                    <a:ext uri="{FF2B5EF4-FFF2-40B4-BE49-F238E27FC236}">
                      <a16:creationId xmlns:a16="http://schemas.microsoft.com/office/drawing/2014/main" id="{B2407705-21C2-77BD-86F0-FA9FDBB0BFF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20403" y="3447107"/>
                  <a:ext cx="6916189" cy="1199174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Pfeil: nach unten 8">
              <a:extLst>
                <a:ext uri="{FF2B5EF4-FFF2-40B4-BE49-F238E27FC236}">
                  <a16:creationId xmlns:a16="http://schemas.microsoft.com/office/drawing/2014/main" id="{DF73D567-EAC5-39B1-8A06-73629F4C4345}"/>
                </a:ext>
              </a:extLst>
            </p:cNvPr>
            <p:cNvSpPr/>
            <p:nvPr/>
          </p:nvSpPr>
          <p:spPr>
            <a:xfrm>
              <a:off x="5600698" y="2835297"/>
              <a:ext cx="355601" cy="611809"/>
            </a:xfrm>
            <a:prstGeom prst="downArrow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Pfeil: nach unten 9">
              <a:extLst>
                <a:ext uri="{FF2B5EF4-FFF2-40B4-BE49-F238E27FC236}">
                  <a16:creationId xmlns:a16="http://schemas.microsoft.com/office/drawing/2014/main" id="{3AB78949-808D-2379-3949-34168DEF3D04}"/>
                </a:ext>
              </a:extLst>
            </p:cNvPr>
            <p:cNvSpPr/>
            <p:nvPr/>
          </p:nvSpPr>
          <p:spPr>
            <a:xfrm>
              <a:off x="5600696" y="4340376"/>
              <a:ext cx="355601" cy="611809"/>
            </a:xfrm>
            <a:prstGeom prst="downArrow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" name="Textfeld 13">
                  <a:extLst>
                    <a:ext uri="{FF2B5EF4-FFF2-40B4-BE49-F238E27FC236}">
                      <a16:creationId xmlns:a16="http://schemas.microsoft.com/office/drawing/2014/main" id="{07392786-ABBC-CD0B-D715-780C27FF0CA5}"/>
                    </a:ext>
                  </a:extLst>
                </p:cNvPr>
                <p:cNvSpPr txBox="1"/>
                <p:nvPr/>
              </p:nvSpPr>
              <p:spPr>
                <a:xfrm>
                  <a:off x="7027547" y="4963214"/>
                  <a:ext cx="2565400" cy="71044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2400" b="0" i="1" dirty="0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de-DE" sz="2400" i="1" dirty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lang="de-DE" sz="24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plcHide m:val="on"/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de-DE" sz="2400" i="1" dirty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24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2400" i="1" dirty="0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de-DE" sz="2400" i="1" dirty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de-DE" sz="2400" i="1" dirty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DE" sz="2400" b="0" i="1" dirty="0" smtClean="0">
                                          <a:latin typeface="Cambria Math" panose="02040503050406030204" pitchFamily="18" charset="0"/>
                                        </a:rPr>
                                        <m:t>φ</m:t>
                                      </m:r>
                                    </m:sup>
                                  </m:sSup>
                                </m:e>
                                <m:e>
                                  <m:r>
                                    <a:rPr lang="de-DE" sz="2400" i="1" dirty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de-DE" sz="2400" i="1" dirty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sSup>
                                    <m:sSupPr>
                                      <m:ctrlPr>
                                        <a:rPr lang="de-DE" sz="24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2400" i="1" dirty="0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de-DE" sz="2400" i="1" dirty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DE" sz="2400" b="0" i="1" dirty="0" smtClean="0">
                                          <a:latin typeface="Cambria Math" panose="02040503050406030204" pitchFamily="18" charset="0"/>
                                        </a:rPr>
                                        <m:t>φ</m:t>
                                      </m:r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</a:p>
              </p:txBody>
            </p:sp>
          </mc:Choice>
          <mc:Fallback>
            <p:sp>
              <p:nvSpPr>
                <p:cNvPr id="14" name="Textfeld 13">
                  <a:extLst>
                    <a:ext uri="{FF2B5EF4-FFF2-40B4-BE49-F238E27FC236}">
                      <a16:creationId xmlns:a16="http://schemas.microsoft.com/office/drawing/2014/main" id="{07392786-ABBC-CD0B-D715-780C27FF0CA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27547" y="4963214"/>
                  <a:ext cx="2565400" cy="71044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6" name="Textfeld 15">
                  <a:extLst>
                    <a:ext uri="{FF2B5EF4-FFF2-40B4-BE49-F238E27FC236}">
                      <a16:creationId xmlns:a16="http://schemas.microsoft.com/office/drawing/2014/main" id="{C50A47FD-502A-6EAF-F589-BBF00B5ACA97}"/>
                    </a:ext>
                  </a:extLst>
                </p:cNvPr>
                <p:cNvSpPr txBox="1"/>
                <p:nvPr/>
              </p:nvSpPr>
              <p:spPr>
                <a:xfrm>
                  <a:off x="2320401" y="4963214"/>
                  <a:ext cx="2002677" cy="79406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2400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de-DE" sz="2400" i="1" dirty="0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de-DE" sz="2400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e-DE" sz="24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m:rPr>
                                <m:sty m:val="p"/>
                              </m:rPr>
                              <a:rPr lang="de-DE" sz="2400" i="1" dirty="0" smtClean="0">
                                <a:latin typeface="Cambria Math" panose="02040503050406030204" pitchFamily="18" charset="0"/>
                              </a:rPr>
                              <m:t>t</m:t>
                            </m:r>
                          </m:den>
                        </m:f>
                        <m:d>
                          <m:dPr>
                            <m:ctrlPr>
                              <a:rPr lang="de-DE" sz="24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plcHide m:val="on"/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de-DE" sz="2400" i="1" dirty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de-DE" sz="2400" i="1" dirty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m:rPr>
                                      <m:sty m:val="p"/>
                                    </m:rPr>
                                    <a:rPr lang="en-DE" sz="2400" b="0" i="1" dirty="0" smtClean="0">
                                      <a:latin typeface="Cambria Math" panose="02040503050406030204" pitchFamily="18" charset="0"/>
                                    </a:rPr>
                                    <m:t>r</m:t>
                                  </m:r>
                                </m:e>
                              </m:mr>
                              <m:mr>
                                <m:e>
                                  <m:r>
                                    <m:rPr>
                                      <m:sty m:val="p"/>
                                    </m:rPr>
                                    <a:rPr lang="en-DE" sz="2400" b="0" i="1" dirty="0" smtClean="0">
                                      <a:latin typeface="Cambria Math" panose="02040503050406030204" pitchFamily="18" charset="0"/>
                                    </a:rPr>
                                    <m:t>r</m:t>
                                  </m:r>
                                </m:e>
                                <m:e>
                                  <m:r>
                                    <a:rPr lang="de-DE" sz="2400" i="1" dirty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</a:p>
              </p:txBody>
            </p:sp>
          </mc:Choice>
          <mc:Fallback>
            <p:sp>
              <p:nvSpPr>
                <p:cNvPr id="16" name="Textfeld 15">
                  <a:extLst>
                    <a:ext uri="{FF2B5EF4-FFF2-40B4-BE49-F238E27FC236}">
                      <a16:creationId xmlns:a16="http://schemas.microsoft.com/office/drawing/2014/main" id="{C50A47FD-502A-6EAF-F589-BBF00B5ACA9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20401" y="4963214"/>
                  <a:ext cx="2002677" cy="79406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372195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231A4CC-37B4-C316-209F-09CDE5F7E4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DE" dirty="0"/>
              <a:t>Matrix D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147E946-9123-E449-4DC6-127C88D5C2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DE" dirty="0" err="1"/>
              <a:t>Beschreibt</a:t>
            </a:r>
            <a:r>
              <a:rPr lang="en-DE" dirty="0"/>
              <a:t> Reflexion- und Transmission</a:t>
            </a:r>
          </a:p>
          <a:p>
            <a:pPr lvl="1"/>
            <a:r>
              <a:rPr lang="de-DE" b="1" dirty="0">
                <a:solidFill>
                  <a:srgbClr val="FF0000"/>
                </a:solidFill>
              </a:rPr>
              <a:t>A</a:t>
            </a:r>
            <a:r>
              <a:rPr lang="en-DE" b="1" dirty="0">
                <a:solidFill>
                  <a:srgbClr val="FF0000"/>
                </a:solidFill>
              </a:rPr>
              <a:t>n der </a:t>
            </a:r>
            <a:r>
              <a:rPr lang="en-DE" b="1" dirty="0" err="1">
                <a:solidFill>
                  <a:srgbClr val="FF0000"/>
                </a:solidFill>
              </a:rPr>
              <a:t>Grenzfläche</a:t>
            </a:r>
            <a:endParaRPr lang="en-DE" b="1" dirty="0">
              <a:solidFill>
                <a:srgbClr val="FF0000"/>
              </a:solidFill>
            </a:endParaRPr>
          </a:p>
          <a:p>
            <a:r>
              <a:rPr lang="en-DE" dirty="0"/>
              <a:t>r = </a:t>
            </a:r>
            <a:r>
              <a:rPr lang="en-DE" dirty="0" err="1"/>
              <a:t>Reflexionskoeffizient</a:t>
            </a:r>
            <a:endParaRPr lang="en-DE" dirty="0"/>
          </a:p>
          <a:p>
            <a:r>
              <a:rPr lang="en-DE" dirty="0"/>
              <a:t>t = </a:t>
            </a:r>
            <a:r>
              <a:rPr lang="en-DE" dirty="0" err="1"/>
              <a:t>Transmissionskoeffizient</a:t>
            </a:r>
            <a:endParaRPr lang="en-DE" dirty="0"/>
          </a:p>
          <a:p>
            <a:endParaRPr lang="en-DE" dirty="0"/>
          </a:p>
          <a:p>
            <a:pPr marL="1371600" lvl="3" indent="0">
              <a:buNone/>
            </a:pPr>
            <a:r>
              <a:rPr lang="en-DE" sz="2800" dirty="0" err="1"/>
              <a:t>Fresnelsche</a:t>
            </a:r>
            <a:r>
              <a:rPr lang="en-DE" sz="2800" dirty="0"/>
              <a:t> </a:t>
            </a:r>
            <a:r>
              <a:rPr lang="en-DE" sz="2800" dirty="0" err="1"/>
              <a:t>Formeln</a:t>
            </a:r>
            <a:endParaRPr lang="en-DE" sz="2800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4213698E-7D2E-DC3B-28A1-0B5EF64928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02CDC-80DF-4153-8829-AB4D3216451B}" type="slidenum">
              <a:rPr lang="en-DE" smtClean="0"/>
              <a:t>14</a:t>
            </a:fld>
            <a:endParaRPr lang="en-DE"/>
          </a:p>
        </p:txBody>
      </p:sp>
      <p:sp>
        <p:nvSpPr>
          <p:cNvPr id="4" name="Pfeil: nach rechts 3">
            <a:extLst>
              <a:ext uri="{FF2B5EF4-FFF2-40B4-BE49-F238E27FC236}">
                <a16:creationId xmlns:a16="http://schemas.microsoft.com/office/drawing/2014/main" id="{72899FD4-115F-9FF9-2E88-DAC6D5AEAADF}"/>
              </a:ext>
            </a:extLst>
          </p:cNvPr>
          <p:cNvSpPr/>
          <p:nvPr/>
        </p:nvSpPr>
        <p:spPr>
          <a:xfrm>
            <a:off x="927100" y="4178300"/>
            <a:ext cx="1123950" cy="514350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39EBC6D0-3490-A79E-F20C-C1A994DE393F}"/>
                  </a:ext>
                </a:extLst>
              </p:cNvPr>
              <p:cNvSpPr txBox="1"/>
              <p:nvPr/>
            </p:nvSpPr>
            <p:spPr>
              <a:xfrm>
                <a:off x="8141230" y="1825625"/>
                <a:ext cx="3212570" cy="110421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3500" i="1" dirty="0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de-DE" sz="350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sz="350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35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de-DE" sz="3500" i="1" dirty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den>
                      </m:f>
                      <m:d>
                        <m:dPr>
                          <m:ctrlPr>
                            <a:rPr lang="de-DE" sz="35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3500" i="1" dirty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de-DE" sz="3500" i="1" dirty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lang="en-DE" sz="3500" b="0" i="1" dirty="0" smtClean="0">
                                    <a:latin typeface="Cambria Math" panose="02040503050406030204" pitchFamily="18" charset="0"/>
                                  </a:rPr>
                                  <m:t>r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en-DE" sz="3500" b="0" i="1" dirty="0" smtClean="0">
                                    <a:latin typeface="Cambria Math" panose="02040503050406030204" pitchFamily="18" charset="0"/>
                                  </a:rPr>
                                  <m:t>r</m:t>
                                </m:r>
                              </m:e>
                              <m:e>
                                <m:r>
                                  <a:rPr lang="de-DE" sz="3500" i="1" dirty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</a:p>
            </p:txBody>
          </p:sp>
        </mc:Choice>
        <mc:Fallback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39EBC6D0-3490-A79E-F20C-C1A994DE39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1230" y="1825625"/>
                <a:ext cx="3212570" cy="110421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900262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6443FF-023B-98AB-09B2-EF39E68E5E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DE" dirty="0"/>
              <a:t>Matrix 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5EE4ED7A-B931-5C9F-CB62-F25C0519701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DE" dirty="0"/>
                  <a:t>Beschreibt </a:t>
                </a:r>
                <a:r>
                  <a:rPr lang="en-DE" dirty="0" err="1"/>
                  <a:t>Phasenverschiebung</a:t>
                </a:r>
                <a:endParaRPr lang="en-DE" dirty="0"/>
              </a:p>
              <a:p>
                <a:pPr lvl="1"/>
                <a:r>
                  <a:rPr lang="en-DE" b="1" dirty="0" err="1">
                    <a:solidFill>
                      <a:srgbClr val="FF0000"/>
                    </a:solidFill>
                  </a:rPr>
                  <a:t>Innerhalb</a:t>
                </a:r>
                <a:r>
                  <a:rPr lang="en-DE" b="1" dirty="0">
                    <a:solidFill>
                      <a:srgbClr val="FF0000"/>
                    </a:solidFill>
                  </a:rPr>
                  <a:t> </a:t>
                </a:r>
                <a:r>
                  <a:rPr lang="en-DE" b="1" dirty="0" err="1">
                    <a:solidFill>
                      <a:srgbClr val="FF0000"/>
                    </a:solidFill>
                  </a:rPr>
                  <a:t>einer</a:t>
                </a:r>
                <a:r>
                  <a:rPr lang="en-DE" b="1" dirty="0">
                    <a:solidFill>
                      <a:srgbClr val="FF0000"/>
                    </a:solidFill>
                  </a:rPr>
                  <a:t> </a:t>
                </a:r>
                <a:r>
                  <a:rPr lang="en-DE" b="1" dirty="0" err="1">
                    <a:solidFill>
                      <a:srgbClr val="FF0000"/>
                    </a:solidFill>
                  </a:rPr>
                  <a:t>Schicht</a:t>
                </a:r>
                <a:endParaRPr lang="en-DE" b="1" dirty="0">
                  <a:solidFill>
                    <a:srgbClr val="FF0000"/>
                  </a:solidFill>
                </a:endParaRPr>
              </a:p>
              <a:p>
                <a:r>
                  <a:rPr lang="en-DE" b="0" dirty="0" err="1">
                    <a:ea typeface="Cambria Math" panose="02040503050406030204" pitchFamily="18" charset="0"/>
                  </a:rPr>
                  <a:t>Phasenverschiebung</a:t>
                </a:r>
                <a:r>
                  <a:rPr lang="en-DE" b="0" dirty="0">
                    <a:ea typeface="Cambria Math" panose="02040503050406030204" pitchFamily="18" charset="0"/>
                  </a:rPr>
                  <a:t>:</a:t>
                </a:r>
              </a:p>
              <a:p>
                <a:endParaRPr lang="en-DE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DE" dirty="0">
                  <a:ea typeface="Cambria Math" panose="02040503050406030204" pitchFamily="18" charset="0"/>
                </a:endParaRPr>
              </a:p>
              <a:p>
                <a:pPr lvl="1"/>
                <a:r>
                  <a:rPr lang="en-DE" dirty="0" err="1">
                    <a:ea typeface="Cambria Math" panose="02040503050406030204" pitchFamily="18" charset="0"/>
                  </a:rPr>
                  <a:t>Brechungsindex</a:t>
                </a:r>
                <a:r>
                  <a:rPr lang="en-DE" dirty="0">
                    <a:ea typeface="Cambria Math" panose="02040503050406030204" pitchFamily="18" charset="0"/>
                  </a:rPr>
                  <a:t> n</a:t>
                </a:r>
              </a:p>
              <a:p>
                <a:pPr lvl="1"/>
                <a:r>
                  <a:rPr lang="en-DE" dirty="0">
                    <a:ea typeface="Cambria Math" panose="02040503050406030204" pitchFamily="18" charset="0"/>
                  </a:rPr>
                  <a:t>Dicke der </a:t>
                </a:r>
                <a:r>
                  <a:rPr lang="en-DE" dirty="0" err="1">
                    <a:ea typeface="Cambria Math" panose="02040503050406030204" pitchFamily="18" charset="0"/>
                  </a:rPr>
                  <a:t>Schicht</a:t>
                </a:r>
                <a:endParaRPr lang="en-DE" dirty="0">
                  <a:ea typeface="Cambria Math" panose="02040503050406030204" pitchFamily="18" charset="0"/>
                </a:endParaRPr>
              </a:p>
              <a:p>
                <a:pPr lvl="1"/>
                <a:r>
                  <a:rPr lang="en-DE" dirty="0" err="1">
                    <a:ea typeface="Cambria Math" panose="02040503050406030204" pitchFamily="18" charset="0"/>
                  </a:rPr>
                  <a:t>Brechungswinkel</a:t>
                </a:r>
                <a:r>
                  <a:rPr lang="en-DE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DE" b="0" dirty="0">
                  <a:ea typeface="Cambria Math" panose="02040503050406030204" pitchFamily="18" charset="0"/>
                </a:endParaRPr>
              </a:p>
              <a:p>
                <a:pPr lvl="1"/>
                <a:r>
                  <a:rPr lang="en-DE" dirty="0" err="1">
                    <a:ea typeface="Cambria Math" panose="02040503050406030204" pitchFamily="18" charset="0"/>
                  </a:rPr>
                  <a:t>Wellenlänge</a:t>
                </a:r>
                <a:r>
                  <a:rPr lang="en-DE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endParaRPr lang="en-DE" b="0" dirty="0">
                  <a:ea typeface="Cambria Math" panose="02040503050406030204" pitchFamily="18" charset="0"/>
                </a:endParaRPr>
              </a:p>
              <a:p>
                <a:pPr lvl="1"/>
                <a:endParaRPr lang="en-DE" dirty="0"/>
              </a:p>
              <a:p>
                <a:pPr lvl="1"/>
                <a:endParaRPr lang="en-DE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5EE4ED7A-B931-5C9F-CB62-F25C0519701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BFD2F09A-764D-0452-9AF0-D3DEEEEC35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02CDC-80DF-4153-8829-AB4D3216451B}" type="slidenum">
              <a:rPr lang="en-DE" smtClean="0"/>
              <a:t>15</a:t>
            </a:fld>
            <a:endParaRPr lang="en-DE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feld 3">
                <a:extLst>
                  <a:ext uri="{FF2B5EF4-FFF2-40B4-BE49-F238E27FC236}">
                    <a16:creationId xmlns:a16="http://schemas.microsoft.com/office/drawing/2014/main" id="{52777AFC-8933-2753-C3FD-DDB49103C7CB}"/>
                  </a:ext>
                </a:extLst>
              </p:cNvPr>
              <p:cNvSpPr txBox="1"/>
              <p:nvPr/>
            </p:nvSpPr>
            <p:spPr>
              <a:xfrm>
                <a:off x="7704562" y="1697356"/>
                <a:ext cx="3649238" cy="108933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3500" b="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de-DE" sz="3500" i="1" dirty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de-DE" sz="35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3500" i="1" dirty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35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3500" i="1" dirty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de-DE" sz="3500" i="1" dirty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de-DE" sz="3500" i="1" dirty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DE" sz="3500" b="0" i="1" dirty="0" smtClean="0">
                                        <a:latin typeface="Cambria Math" panose="02040503050406030204" pitchFamily="18" charset="0"/>
                                      </a:rPr>
                                      <m:t>φ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de-DE" sz="3500" i="1" dirty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sz="3500" i="1" dirty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de-DE" sz="35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3500" i="1" dirty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de-DE" sz="3500" i="1" dirty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DE" sz="3500" b="0" i="1" dirty="0" smtClean="0">
                                        <a:latin typeface="Cambria Math" panose="02040503050406030204" pitchFamily="18" charset="0"/>
                                      </a:rPr>
                                      <m:t>φ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</a:p>
            </p:txBody>
          </p:sp>
        </mc:Choice>
        <mc:Fallback>
          <p:sp>
            <p:nvSpPr>
              <p:cNvPr id="4" name="Textfeld 3">
                <a:extLst>
                  <a:ext uri="{FF2B5EF4-FFF2-40B4-BE49-F238E27FC236}">
                    <a16:creationId xmlns:a16="http://schemas.microsoft.com/office/drawing/2014/main" id="{52777AFC-8933-2753-C3FD-DDB49103C7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4562" y="1697356"/>
                <a:ext cx="3649238" cy="108933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C62C8BDA-6063-9BC2-3439-8C6A60F03D3F}"/>
                  </a:ext>
                </a:extLst>
              </p:cNvPr>
              <p:cNvSpPr txBox="1"/>
              <p:nvPr/>
            </p:nvSpPr>
            <p:spPr>
              <a:xfrm>
                <a:off x="1412986" y="3352800"/>
                <a:ext cx="2510944" cy="7167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2400" b="0" i="1" smtClean="0">
                          <a:latin typeface="Cambria Math" panose="02040503050406030204" pitchFamily="18" charset="0"/>
                        </a:rPr>
                        <m:t>𝜑</m:t>
                      </m:r>
                      <m:r>
                        <a:rPr lang="en-DE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DE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DE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DE" sz="24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DE" sz="2400" b="0" i="1" smtClean="0">
                              <a:latin typeface="Cambria Math" panose="02040503050406030204" pitchFamily="18" charset="0"/>
                            </a:rPr>
                            <m:t>𝑛𝑑</m:t>
                          </m:r>
                          <m:func>
                            <m:funcPr>
                              <m:ctrlPr>
                                <a:rPr lang="en-DE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DE" sz="2400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DE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DE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DE" sz="2400" b="0" i="1" smtClean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DE" sz="2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num>
                        <m:den>
                          <m:r>
                            <m:rPr>
                              <m:sty m:val="p"/>
                            </m:rPr>
                            <a:rPr lang="en-DE" sz="2400" b="0" i="1" smtClean="0">
                              <a:latin typeface="Cambria Math" panose="02040503050406030204" pitchFamily="18" charset="0"/>
                            </a:rPr>
                            <m:t>λ</m:t>
                          </m:r>
                        </m:den>
                      </m:f>
                    </m:oMath>
                  </m:oMathPara>
                </a14:m>
              </a:p>
            </p:txBody>
          </p:sp>
        </mc:Choice>
        <mc:Fallback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C62C8BDA-6063-9BC2-3439-8C6A60F03D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2986" y="3352800"/>
                <a:ext cx="2510944" cy="71673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051028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FC723D9-3659-E4A3-2A04-479B52D23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DE" dirty="0" err="1"/>
              <a:t>Matrixmultiplikation</a:t>
            </a:r>
            <a:r>
              <a:rPr lang="en-DE" dirty="0"/>
              <a:t> und Reflexionsgrad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257ED0F-2A73-4539-1BB2-99770BCA32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DE" dirty="0"/>
              <a:t>Wir </a:t>
            </a:r>
            <a:r>
              <a:rPr lang="en-DE" dirty="0" err="1"/>
              <a:t>multiplizieren</a:t>
            </a:r>
            <a:r>
              <a:rPr lang="en-DE" dirty="0"/>
              <a:t> alle </a:t>
            </a:r>
            <a:r>
              <a:rPr lang="en-DE" dirty="0" err="1"/>
              <a:t>erstellten</a:t>
            </a:r>
            <a:r>
              <a:rPr lang="en-DE" dirty="0"/>
              <a:t> </a:t>
            </a:r>
            <a:r>
              <a:rPr lang="en-DE" dirty="0" err="1"/>
              <a:t>Matrizen</a:t>
            </a:r>
            <a:endParaRPr lang="en-DE" dirty="0"/>
          </a:p>
          <a:p>
            <a:r>
              <a:rPr lang="en-DE" dirty="0"/>
              <a:t>Form:</a:t>
            </a:r>
          </a:p>
          <a:p>
            <a:endParaRPr lang="en-DE" dirty="0"/>
          </a:p>
          <a:p>
            <a:endParaRPr lang="en-DE" dirty="0"/>
          </a:p>
          <a:p>
            <a:endParaRPr lang="en-DE" dirty="0"/>
          </a:p>
          <a:p>
            <a:r>
              <a:rPr lang="en-DE" dirty="0"/>
              <a:t>Reflexionsgrad:</a:t>
            </a:r>
          </a:p>
          <a:p>
            <a:pPr lvl="1"/>
            <a:endParaRPr lang="en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81BD2237-BD0F-A18B-A448-5B343F2DA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02CDC-80DF-4153-8829-AB4D3216451B}" type="slidenum">
              <a:rPr lang="en-DE" smtClean="0"/>
              <a:t>16</a:t>
            </a:fld>
            <a:endParaRPr lang="en-DE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feld 3">
                <a:extLst>
                  <a:ext uri="{FF2B5EF4-FFF2-40B4-BE49-F238E27FC236}">
                    <a16:creationId xmlns:a16="http://schemas.microsoft.com/office/drawing/2014/main" id="{F07881CC-013D-9387-5C35-3748398297B0}"/>
                  </a:ext>
                </a:extLst>
              </p:cNvPr>
              <p:cNvSpPr txBox="1"/>
              <p:nvPr/>
            </p:nvSpPr>
            <p:spPr>
              <a:xfrm>
                <a:off x="3060610" y="3273710"/>
                <a:ext cx="5562595" cy="9221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de-DE" sz="24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2400" i="1" dirty="0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eqArr>
                                  <m:eqArrPr>
                                    <m:ctrlPr>
                                      <a:rPr lang="de-DE" sz="24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sSub>
                                      <m:sSubPr>
                                        <m:ctrlPr>
                                          <a:rPr lang="de-DE" sz="24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sz="2400" i="1" dirty="0">
                                            <a:latin typeface="Cambria Math" panose="02040503050406030204" pitchFamily="18" charset="0"/>
                                          </a:rPr>
                                          <m:t>𝑅</m:t>
                                        </m:r>
                                      </m:e>
                                      <m:sub>
                                        <m:r>
                                          <a:rPr lang="de-DE" sz="2400" i="1" dirty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de-DE" sz="24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sz="2400" i="1" dirty="0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e>
                                      <m:sub>
                                        <m:r>
                                          <a:rPr lang="de-DE" sz="2400" i="1" dirty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e>
                                </m:eqArr>
                              </m:e>
                            </m:mr>
                          </m:m>
                        </m:e>
                      </m:d>
                      <m:r>
                        <a:rPr lang="de-DE" sz="2400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2400" i="1" dirty="0">
                          <a:latin typeface="Cambria Math" panose="02040503050406030204" pitchFamily="18" charset="0"/>
                        </a:rPr>
                        <m:t>𝑀</m:t>
                      </m:r>
                      <m:d>
                        <m:dPr>
                          <m:ctrlPr>
                            <a:rPr lang="de-DE" sz="24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2400" i="1" dirty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eqArr>
                                  <m:eqArrPr>
                                    <m:ctrlPr>
                                      <a:rPr lang="de-DE" sz="24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sSubSup>
                                      <m:sSubSupPr>
                                        <m:ctrlPr>
                                          <a:rPr lang="de-DE" sz="24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de-DE" sz="2400" i="1" dirty="0">
                                            <a:latin typeface="Cambria Math" panose="02040503050406030204" pitchFamily="18" charset="0"/>
                                          </a:rPr>
                                          <m:t>𝑅</m:t>
                                        </m:r>
                                      </m:e>
                                      <m:sub>
                                        <m:r>
                                          <a:rPr lang="de-DE" sz="2400" i="1" dirty="0">
                                            <a:latin typeface="Cambria Math" panose="02040503050406030204" pitchFamily="18" charset="0"/>
                                          </a:rPr>
                                          <m:t>𝑁</m:t>
                                        </m:r>
                                      </m:sub>
                                      <m:sup>
                                        <m:r>
                                          <a:rPr lang="de-DE" sz="2400" i="1" dirty="0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bSup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de-DE" sz="24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de-DE" sz="2400" i="1" dirty="0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e>
                                      <m:sub>
                                        <m:r>
                                          <a:rPr lang="de-DE" sz="2400" i="1" dirty="0">
                                            <a:latin typeface="Cambria Math" panose="02040503050406030204" pitchFamily="18" charset="0"/>
                                          </a:rPr>
                                          <m:t>𝑁</m:t>
                                        </m:r>
                                      </m:sub>
                                      <m:sup>
                                        <m:r>
                                          <a:rPr lang="de-DE" sz="2400" i="1" dirty="0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bSup>
                                  </m:e>
                                </m:eqArr>
                              </m:e>
                            </m:mr>
                          </m:m>
                        </m:e>
                      </m:d>
                      <m:r>
                        <a:rPr lang="de-DE" sz="2400" i="1" dirty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de-DE" sz="24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2400" i="1" dirty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de-DE" sz="24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2400" i="1" dirty="0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de-DE" sz="2400" i="1" dirty="0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de-DE" sz="24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2400" i="1" dirty="0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de-DE" sz="2400" i="1" dirty="0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de-DE" sz="24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2400" i="1" dirty="0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de-DE" sz="2400" i="1" dirty="0"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de-DE" sz="24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2400" i="1" dirty="0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de-DE" sz="2400" i="1" dirty="0"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de-DE" sz="24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2400" i="1" dirty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eqArr>
                                  <m:eqArrPr>
                                    <m:ctrlPr>
                                      <a:rPr lang="de-DE" sz="24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sSubSup>
                                      <m:sSubSupPr>
                                        <m:ctrlPr>
                                          <a:rPr lang="de-DE" sz="24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de-DE" sz="2400" i="1" dirty="0">
                                            <a:latin typeface="Cambria Math" panose="02040503050406030204" pitchFamily="18" charset="0"/>
                                          </a:rPr>
                                          <m:t>𝑅</m:t>
                                        </m:r>
                                      </m:e>
                                      <m:sub>
                                        <m:r>
                                          <a:rPr lang="de-DE" sz="2400" i="1" dirty="0">
                                            <a:latin typeface="Cambria Math" panose="02040503050406030204" pitchFamily="18" charset="0"/>
                                          </a:rPr>
                                          <m:t>𝑁</m:t>
                                        </m:r>
                                      </m:sub>
                                      <m:sup>
                                        <m:r>
                                          <a:rPr lang="de-DE" sz="2400" i="1" dirty="0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bSup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de-DE" sz="24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de-DE" sz="2400" i="1" dirty="0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e>
                                      <m:sub>
                                        <m:r>
                                          <a:rPr lang="de-DE" sz="2400" i="1" dirty="0">
                                            <a:latin typeface="Cambria Math" panose="02040503050406030204" pitchFamily="18" charset="0"/>
                                          </a:rPr>
                                          <m:t>𝑁</m:t>
                                        </m:r>
                                      </m:sub>
                                      <m:sup>
                                        <m:r>
                                          <a:rPr lang="de-DE" sz="2400" i="1" dirty="0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bSup>
                                  </m:e>
                                </m:eqArr>
                              </m:e>
                            </m:mr>
                          </m:m>
                        </m:e>
                      </m:d>
                    </m:oMath>
                  </m:oMathPara>
                </a14:m>
              </a:p>
            </p:txBody>
          </p:sp>
        </mc:Choice>
        <mc:Fallback>
          <p:sp>
            <p:nvSpPr>
              <p:cNvPr id="4" name="Textfeld 3">
                <a:extLst>
                  <a:ext uri="{FF2B5EF4-FFF2-40B4-BE49-F238E27FC236}">
                    <a16:creationId xmlns:a16="http://schemas.microsoft.com/office/drawing/2014/main" id="{F07881CC-013D-9387-5C35-3748398297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0610" y="3273710"/>
                <a:ext cx="5562595" cy="92217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E38C93CA-C621-F11A-D277-B64C9A85E23B}"/>
                  </a:ext>
                </a:extLst>
              </p:cNvPr>
              <p:cNvSpPr txBox="1"/>
              <p:nvPr/>
            </p:nvSpPr>
            <p:spPr>
              <a:xfrm>
                <a:off x="3073218" y="2490655"/>
                <a:ext cx="5537381" cy="6463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de-DE" sz="240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de-DE" sz="240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de-DE" sz="2400" i="1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de-DE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de-DE" sz="240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de-DE" sz="2400" i="1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de-DE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de-DE" sz="240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sz="2400" i="1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de-DE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de-DE" sz="240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sz="2400" i="1">
                          <a:latin typeface="Cambria Math" panose="02040503050406030204" pitchFamily="18" charset="0"/>
                        </a:rPr>
                        <m:t>…</m:t>
                      </m:r>
                      <m:sSub>
                        <m:sSubPr>
                          <m:ctrlPr>
                            <a:rPr lang="de-DE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de-DE" sz="240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sz="2400" i="1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de-DE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de-DE" sz="2400" i="1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de-DE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</a:p>
              <a:p>
                <a:endParaRPr lang="de-DE" dirty="0"/>
              </a:p>
            </p:txBody>
          </p:sp>
        </mc:Choice>
        <mc:Fallback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E38C93CA-C621-F11A-D277-B64C9A85E2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3218" y="2490655"/>
                <a:ext cx="5537381" cy="646331"/>
              </a:xfrm>
              <a:prstGeom prst="rect">
                <a:avLst/>
              </a:prstGeom>
              <a:blipFill>
                <a:blip r:embed="rId4"/>
                <a:stretch>
                  <a:fillRect t="-1509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642BC22E-973F-E97D-A28A-75687B9B8460}"/>
                  </a:ext>
                </a:extLst>
              </p:cNvPr>
              <p:cNvSpPr txBox="1"/>
              <p:nvPr/>
            </p:nvSpPr>
            <p:spPr>
              <a:xfrm>
                <a:off x="5075383" y="4903227"/>
                <a:ext cx="1533048" cy="8947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i="1" dirty="0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de-DE" sz="2400" i="1" dirty="0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de-DE" sz="24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de-DE" sz="240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de-DE" sz="2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de-DE" sz="24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400" i="1" dirty="0"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e>
                                    <m:sub>
                                      <m:r>
                                        <a:rPr lang="de-DE" sz="2400" i="1" dirty="0">
                                          <a:latin typeface="Cambria Math" panose="02040503050406030204" pitchFamily="18" charset="0"/>
                                        </a:rPr>
                                        <m:t>21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de-DE" sz="24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400" i="1" dirty="0"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e>
                                    <m:sub>
                                      <m:r>
                                        <a:rPr lang="de-DE" sz="2400" i="1" dirty="0">
                                          <a:latin typeface="Cambria Math" panose="02040503050406030204" pitchFamily="18" charset="0"/>
                                        </a:rPr>
                                        <m:t>11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de-DE" sz="24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</a:p>
            </p:txBody>
          </p:sp>
        </mc:Choice>
        <mc:Fallback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642BC22E-973F-E97D-A28A-75687B9B84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5383" y="4903227"/>
                <a:ext cx="1533048" cy="8947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767842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27586B-1FD9-85A7-12E2-671FD402B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DE"/>
              <a:t>Alltagsgegenstände</a:t>
            </a:r>
            <a:endParaRPr lang="en-DE" dirty="0"/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538AB7E7-99EA-815B-B1F8-CABEE39E4C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02CDC-80DF-4153-8829-AB4D3216451B}" type="slidenum">
              <a:rPr lang="en-DE" smtClean="0"/>
              <a:t>2</a:t>
            </a:fld>
            <a:endParaRPr lang="en-DE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C7ACFD01-95D0-1A45-86CE-8E25EB78D5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8002" y="2551883"/>
            <a:ext cx="3693864" cy="2943271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8E9860B3-660F-AF29-3A46-D1D58E4610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0135" y="2010569"/>
            <a:ext cx="3220929" cy="402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4271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A2A5AF-7472-BA2A-6EB4-C8C4E3E78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DE" dirty="0" err="1"/>
              <a:t>Inhaltsangabe</a:t>
            </a:r>
            <a:endParaRPr lang="en-D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C62FD07-35F2-E8AB-2BB5-51CF4B6571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>
              <a:lnSpc>
                <a:spcPct val="200000"/>
              </a:lnSpc>
            </a:pPr>
            <a:r>
              <a:rPr lang="en-DE" dirty="0"/>
              <a:t>Das </a:t>
            </a:r>
            <a:r>
              <a:rPr lang="en-DE" dirty="0" err="1"/>
              <a:t>Prinzip</a:t>
            </a:r>
            <a:r>
              <a:rPr lang="en-DE" dirty="0"/>
              <a:t> </a:t>
            </a:r>
            <a:r>
              <a:rPr lang="en-DE" dirty="0" err="1"/>
              <a:t>eines</a:t>
            </a:r>
            <a:r>
              <a:rPr lang="en-DE" dirty="0"/>
              <a:t> </a:t>
            </a:r>
            <a:r>
              <a:rPr lang="en-DE" dirty="0" err="1"/>
              <a:t>Dünnschichtsystems</a:t>
            </a:r>
            <a:endParaRPr lang="en-DE" dirty="0"/>
          </a:p>
          <a:p>
            <a:pPr>
              <a:lnSpc>
                <a:spcPct val="200000"/>
              </a:lnSpc>
            </a:pPr>
            <a:r>
              <a:rPr lang="en-DE" dirty="0"/>
              <a:t>Das </a:t>
            </a:r>
            <a:r>
              <a:rPr lang="en-DE" dirty="0" err="1"/>
              <a:t>Mathematisch</a:t>
            </a:r>
            <a:r>
              <a:rPr lang="en-DE" dirty="0"/>
              <a:t> – </a:t>
            </a:r>
            <a:r>
              <a:rPr lang="en-DE" dirty="0" err="1"/>
              <a:t>Physikalische</a:t>
            </a:r>
            <a:r>
              <a:rPr lang="en-DE" dirty="0"/>
              <a:t> Modell</a:t>
            </a:r>
          </a:p>
          <a:p>
            <a:pPr lvl="1">
              <a:lnSpc>
                <a:spcPct val="150000"/>
              </a:lnSpc>
            </a:pPr>
            <a:r>
              <a:rPr lang="en-DE" dirty="0" err="1"/>
              <a:t>Berechnung</a:t>
            </a:r>
            <a:r>
              <a:rPr lang="en-DE" dirty="0"/>
              <a:t> der Reflexions- und </a:t>
            </a:r>
            <a:r>
              <a:rPr lang="en-DE" dirty="0" err="1"/>
              <a:t>Transmissionskoeffizienten</a:t>
            </a:r>
            <a:endParaRPr lang="en-DE" dirty="0"/>
          </a:p>
          <a:p>
            <a:pPr lvl="2">
              <a:lnSpc>
                <a:spcPct val="100000"/>
              </a:lnSpc>
            </a:pPr>
            <a:r>
              <a:rPr lang="en-DE" dirty="0" err="1"/>
              <a:t>Brechungswinkel</a:t>
            </a:r>
            <a:endParaRPr lang="en-DE" dirty="0"/>
          </a:p>
          <a:p>
            <a:pPr lvl="2">
              <a:lnSpc>
                <a:spcPct val="100000"/>
              </a:lnSpc>
            </a:pPr>
            <a:r>
              <a:rPr lang="en-DE" dirty="0" err="1"/>
              <a:t>Brechungsindizes</a:t>
            </a:r>
            <a:endParaRPr lang="en-DE" dirty="0"/>
          </a:p>
          <a:p>
            <a:pPr lvl="2">
              <a:lnSpc>
                <a:spcPct val="100000"/>
              </a:lnSpc>
            </a:pPr>
            <a:r>
              <a:rPr lang="en-DE" dirty="0" err="1"/>
              <a:t>Fresnelsche</a:t>
            </a:r>
            <a:r>
              <a:rPr lang="en-DE" dirty="0"/>
              <a:t> </a:t>
            </a:r>
            <a:r>
              <a:rPr lang="en-DE" dirty="0" err="1"/>
              <a:t>Formeln</a:t>
            </a:r>
            <a:endParaRPr lang="en-DE" dirty="0"/>
          </a:p>
          <a:p>
            <a:pPr lvl="1">
              <a:lnSpc>
                <a:spcPct val="100000"/>
              </a:lnSpc>
            </a:pPr>
            <a:r>
              <a:rPr lang="en-DE" dirty="0" err="1"/>
              <a:t>Transfermatrixmethode</a:t>
            </a:r>
            <a:endParaRPr lang="en-DE" dirty="0"/>
          </a:p>
          <a:p>
            <a:pPr lvl="2">
              <a:lnSpc>
                <a:spcPct val="100000"/>
              </a:lnSpc>
            </a:pPr>
            <a:r>
              <a:rPr lang="en-DE" dirty="0"/>
              <a:t>Matrix D</a:t>
            </a:r>
          </a:p>
          <a:p>
            <a:pPr lvl="2">
              <a:lnSpc>
                <a:spcPct val="100000"/>
              </a:lnSpc>
            </a:pPr>
            <a:r>
              <a:rPr lang="en-DE" dirty="0"/>
              <a:t>Matrix P</a:t>
            </a:r>
          </a:p>
          <a:p>
            <a:pPr lvl="2">
              <a:lnSpc>
                <a:spcPct val="100000"/>
              </a:lnSpc>
            </a:pPr>
            <a:r>
              <a:rPr lang="en-DE" dirty="0" err="1"/>
              <a:t>Reflektionsgrad</a:t>
            </a:r>
            <a:endParaRPr lang="en-DE" dirty="0"/>
          </a:p>
          <a:p>
            <a:pPr>
              <a:lnSpc>
                <a:spcPct val="200000"/>
              </a:lnSpc>
            </a:pPr>
            <a:r>
              <a:rPr lang="en-DE" dirty="0" err="1"/>
              <a:t>Algorithmische</a:t>
            </a:r>
            <a:r>
              <a:rPr lang="en-DE" dirty="0"/>
              <a:t> </a:t>
            </a:r>
            <a:r>
              <a:rPr lang="en-DE" dirty="0" err="1"/>
              <a:t>Umsetzung</a:t>
            </a:r>
            <a:endParaRPr lang="en-DE" dirty="0"/>
          </a:p>
          <a:p>
            <a:endParaRPr lang="en-DE" dirty="0"/>
          </a:p>
          <a:p>
            <a:endParaRPr lang="en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C61CEF9-74DE-5135-E890-6458E8C46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02CDC-80DF-4153-8829-AB4D3216451B}" type="slidenum">
              <a:rPr lang="en-DE" smtClean="0"/>
              <a:t>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209125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FD87F194-CD0A-D8BA-8AF4-C2C81C23D5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DE" dirty="0"/>
              <a:t>Das </a:t>
            </a:r>
            <a:r>
              <a:rPr lang="en-DE" dirty="0" err="1"/>
              <a:t>Prinzip</a:t>
            </a:r>
            <a:r>
              <a:rPr lang="en-DE" dirty="0"/>
              <a:t> </a:t>
            </a:r>
            <a:r>
              <a:rPr lang="en-DE" dirty="0" err="1"/>
              <a:t>eines</a:t>
            </a:r>
            <a:r>
              <a:rPr lang="en-DE" dirty="0"/>
              <a:t> </a:t>
            </a:r>
            <a:r>
              <a:rPr lang="en-DE" dirty="0" err="1"/>
              <a:t>Dünnschichtsystems</a:t>
            </a:r>
            <a:endParaRPr lang="en-DE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E41C190-6AB5-5192-A7C3-222B8AEF2B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1">
            <a:normAutofit/>
          </a:bodyPr>
          <a:lstStyle/>
          <a:p>
            <a:pPr>
              <a:lnSpc>
                <a:spcPct val="100000"/>
              </a:lnSpc>
            </a:pPr>
            <a:r>
              <a:rPr lang="en-DE" sz="3200" dirty="0" err="1"/>
              <a:t>Mehrere</a:t>
            </a:r>
            <a:r>
              <a:rPr lang="en-DE" sz="3200" dirty="0"/>
              <a:t> </a:t>
            </a:r>
            <a:r>
              <a:rPr lang="en-DE" sz="3200" dirty="0" err="1"/>
              <a:t>Schichten</a:t>
            </a:r>
            <a:endParaRPr lang="en-DE" sz="3200" dirty="0"/>
          </a:p>
          <a:p>
            <a:pPr>
              <a:lnSpc>
                <a:spcPct val="100000"/>
              </a:lnSpc>
            </a:pPr>
            <a:r>
              <a:rPr lang="de-DE" sz="3200" dirty="0"/>
              <a:t>M</a:t>
            </a:r>
            <a:r>
              <a:rPr lang="en-DE" sz="3200" dirty="0" err="1"/>
              <a:t>eist</a:t>
            </a:r>
            <a:r>
              <a:rPr lang="en-DE" sz="3200" dirty="0"/>
              <a:t> </a:t>
            </a:r>
            <a:r>
              <a:rPr lang="en-DE" sz="3200" dirty="0" err="1"/>
              <a:t>Metalle</a:t>
            </a:r>
            <a:r>
              <a:rPr lang="en-DE" sz="3200" dirty="0"/>
              <a:t>, Oxide </a:t>
            </a:r>
            <a:r>
              <a:rPr lang="en-DE" sz="3200" dirty="0" err="1"/>
              <a:t>oder</a:t>
            </a:r>
            <a:r>
              <a:rPr lang="en-DE" sz="3200" dirty="0"/>
              <a:t> </a:t>
            </a:r>
            <a:r>
              <a:rPr lang="en-DE" sz="3200" dirty="0" err="1"/>
              <a:t>Halbleiter</a:t>
            </a:r>
            <a:endParaRPr lang="en-DE" sz="3200" dirty="0"/>
          </a:p>
          <a:p>
            <a:pPr>
              <a:lnSpc>
                <a:spcPct val="100000"/>
              </a:lnSpc>
            </a:pPr>
            <a:r>
              <a:rPr lang="en-DE" sz="3200" dirty="0" err="1"/>
              <a:t>Individuelle</a:t>
            </a:r>
            <a:r>
              <a:rPr lang="en-DE" sz="3200" dirty="0"/>
              <a:t> </a:t>
            </a:r>
            <a:r>
              <a:rPr lang="en-DE" sz="3200" dirty="0" err="1"/>
              <a:t>Brechindizes</a:t>
            </a:r>
            <a:endParaRPr lang="en-DE" sz="3200" dirty="0"/>
          </a:p>
          <a:p>
            <a:pPr>
              <a:lnSpc>
                <a:spcPct val="100000"/>
              </a:lnSpc>
            </a:pPr>
            <a:r>
              <a:rPr lang="en-DE" sz="3200" dirty="0" err="1"/>
              <a:t>Individuelle</a:t>
            </a:r>
            <a:r>
              <a:rPr lang="en-DE" sz="3200" dirty="0"/>
              <a:t> Dicke</a:t>
            </a:r>
          </a:p>
          <a:p>
            <a:pPr>
              <a:lnSpc>
                <a:spcPct val="100000"/>
              </a:lnSpc>
            </a:pPr>
            <a:endParaRPr lang="en-DE" sz="3200" dirty="0"/>
          </a:p>
          <a:p>
            <a:pPr marL="1371600" lvl="3" indent="0">
              <a:lnSpc>
                <a:spcPct val="100000"/>
              </a:lnSpc>
              <a:buNone/>
            </a:pPr>
            <a:r>
              <a:rPr lang="en-DE" sz="3200" dirty="0" err="1"/>
              <a:t>Steuerung</a:t>
            </a:r>
            <a:r>
              <a:rPr lang="en-DE" sz="3200" dirty="0"/>
              <a:t> der </a:t>
            </a:r>
            <a:r>
              <a:rPr lang="en-DE" sz="3200" dirty="0" err="1"/>
              <a:t>Interferenz</a:t>
            </a:r>
            <a:endParaRPr lang="en-DE" sz="3200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810EFB8-989E-541C-06BF-2EE91BB5B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02CDC-80DF-4153-8829-AB4D3216451B}" type="slidenum">
              <a:rPr lang="en-DE" smtClean="0"/>
              <a:t>4</a:t>
            </a:fld>
            <a:endParaRPr lang="en-DE"/>
          </a:p>
        </p:txBody>
      </p:sp>
      <p:sp>
        <p:nvSpPr>
          <p:cNvPr id="7" name="Pfeil: nach rechts 6">
            <a:extLst>
              <a:ext uri="{FF2B5EF4-FFF2-40B4-BE49-F238E27FC236}">
                <a16:creationId xmlns:a16="http://schemas.microsoft.com/office/drawing/2014/main" id="{282578ED-368C-493A-996A-7FC5B2E8D8A4}"/>
              </a:ext>
            </a:extLst>
          </p:cNvPr>
          <p:cNvSpPr/>
          <p:nvPr/>
        </p:nvSpPr>
        <p:spPr>
          <a:xfrm>
            <a:off x="838200" y="4878387"/>
            <a:ext cx="1276350" cy="501650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7975467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017606-0138-4AA8-3C74-BE9B367E7B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DE" dirty="0" err="1"/>
              <a:t>Mathematisch-Physikalisches</a:t>
            </a:r>
            <a:r>
              <a:rPr lang="en-DE" dirty="0"/>
              <a:t> Modell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4B68031-080C-0552-B3C7-245436113D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DE" dirty="0" err="1"/>
              <a:t>Grundlegendes</a:t>
            </a:r>
            <a:r>
              <a:rPr lang="en-DE" dirty="0"/>
              <a:t> Problem</a:t>
            </a:r>
          </a:p>
          <a:p>
            <a:pPr>
              <a:lnSpc>
                <a:spcPct val="150000"/>
              </a:lnSpc>
            </a:pPr>
            <a:r>
              <a:rPr lang="en-DE" dirty="0" err="1"/>
              <a:t>Berechnung</a:t>
            </a:r>
            <a:r>
              <a:rPr lang="en-DE" dirty="0"/>
              <a:t> der Reflexions- und </a:t>
            </a:r>
            <a:r>
              <a:rPr lang="en-DE" dirty="0" err="1"/>
              <a:t>Transmissionskoeffizienten</a:t>
            </a:r>
            <a:endParaRPr lang="en-DE" dirty="0"/>
          </a:p>
          <a:p>
            <a:pPr lvl="1">
              <a:lnSpc>
                <a:spcPct val="100000"/>
              </a:lnSpc>
            </a:pPr>
            <a:r>
              <a:rPr lang="en-DE" dirty="0" err="1"/>
              <a:t>Brechungswinkel</a:t>
            </a:r>
            <a:endParaRPr lang="en-DE" dirty="0"/>
          </a:p>
          <a:p>
            <a:pPr lvl="1">
              <a:lnSpc>
                <a:spcPct val="100000"/>
              </a:lnSpc>
            </a:pPr>
            <a:r>
              <a:rPr lang="en-DE" dirty="0" err="1"/>
              <a:t>Brechungsindizes</a:t>
            </a:r>
            <a:endParaRPr lang="en-DE" dirty="0"/>
          </a:p>
          <a:p>
            <a:pPr lvl="1">
              <a:lnSpc>
                <a:spcPct val="100000"/>
              </a:lnSpc>
            </a:pPr>
            <a:r>
              <a:rPr lang="en-DE" dirty="0" err="1"/>
              <a:t>Fresnelsche</a:t>
            </a:r>
            <a:r>
              <a:rPr lang="en-DE" dirty="0"/>
              <a:t> </a:t>
            </a:r>
            <a:r>
              <a:rPr lang="en-DE" dirty="0" err="1"/>
              <a:t>Formeln</a:t>
            </a:r>
            <a:endParaRPr lang="en-DE" dirty="0"/>
          </a:p>
          <a:p>
            <a:pPr>
              <a:lnSpc>
                <a:spcPct val="150000"/>
              </a:lnSpc>
            </a:pPr>
            <a:r>
              <a:rPr lang="en-DE" dirty="0" err="1"/>
              <a:t>Transfermatrixmethode</a:t>
            </a:r>
            <a:endParaRPr lang="en-DE" dirty="0"/>
          </a:p>
          <a:p>
            <a:pPr lvl="1">
              <a:lnSpc>
                <a:spcPct val="150000"/>
              </a:lnSpc>
            </a:pPr>
            <a:endParaRPr lang="en-DE" dirty="0"/>
          </a:p>
          <a:p>
            <a:pPr lvl="1">
              <a:lnSpc>
                <a:spcPct val="150000"/>
              </a:lnSpc>
            </a:pPr>
            <a:endParaRPr lang="en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6D1D03A-9C2D-CEA7-A0E1-70762E4DD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02CDC-80DF-4153-8829-AB4D3216451B}" type="slidenum">
              <a:rPr lang="en-DE" smtClean="0"/>
              <a:t>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8634393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88A643-BEE2-F680-F4A1-EC4699562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DE" dirty="0"/>
              <a:t>Das </a:t>
            </a:r>
            <a:r>
              <a:rPr lang="en-DE" dirty="0" err="1"/>
              <a:t>Grundlegende</a:t>
            </a:r>
            <a:r>
              <a:rPr lang="en-DE" dirty="0"/>
              <a:t>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8CCCE5-411E-DB44-53BC-DB4F2F0DD51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9841173" cy="4351338"/>
          </a:xfrm>
        </p:spPr>
        <p:txBody>
          <a:bodyPr/>
          <a:lstStyle/>
          <a:p>
            <a:pPr marL="0" indent="0" algn="ctr">
              <a:buNone/>
            </a:pPr>
            <a:r>
              <a:rPr lang="en-DE" dirty="0" err="1"/>
              <a:t>Senkrechter</a:t>
            </a:r>
            <a:r>
              <a:rPr lang="en-DE" dirty="0"/>
              <a:t> </a:t>
            </a:r>
            <a:r>
              <a:rPr lang="en-DE" dirty="0" err="1"/>
              <a:t>Einfall</a:t>
            </a:r>
            <a:r>
              <a:rPr lang="en-DE" dirty="0"/>
              <a:t> </a:t>
            </a:r>
            <a:r>
              <a:rPr lang="en-DE" dirty="0" err="1"/>
              <a:t>eines</a:t>
            </a:r>
            <a:r>
              <a:rPr lang="en-DE" dirty="0"/>
              <a:t> </a:t>
            </a:r>
            <a:r>
              <a:rPr lang="en-DE" dirty="0" err="1"/>
              <a:t>Lichtstrahls</a:t>
            </a:r>
            <a:r>
              <a:rPr lang="en-DE" dirty="0"/>
              <a:t> in </a:t>
            </a:r>
            <a:r>
              <a:rPr lang="en-DE" dirty="0" err="1"/>
              <a:t>ein</a:t>
            </a:r>
            <a:r>
              <a:rPr lang="en-DE" dirty="0"/>
              <a:t> </a:t>
            </a:r>
            <a:r>
              <a:rPr lang="en-DE" dirty="0" err="1"/>
              <a:t>Schichtsystem</a:t>
            </a:r>
            <a:endParaRPr lang="en-DE" dirty="0"/>
          </a:p>
          <a:p>
            <a:pPr marL="457200" lvl="1" indent="0" algn="ctr">
              <a:buNone/>
            </a:pPr>
            <a:r>
              <a:rPr lang="en-DE" dirty="0"/>
              <a:t>Luft 		</a:t>
            </a:r>
            <a:r>
              <a:rPr lang="en-DE" dirty="0" err="1"/>
              <a:t>Schichtsystem</a:t>
            </a:r>
            <a:r>
              <a:rPr lang="en-DE" dirty="0"/>
              <a:t>		Glas</a:t>
            </a:r>
          </a:p>
          <a:p>
            <a:pPr lvl="1" algn="ctr"/>
            <a:endParaRPr lang="en-DE" dirty="0"/>
          </a:p>
          <a:p>
            <a:r>
              <a:rPr lang="en-DE" dirty="0" err="1"/>
              <a:t>Grenzübergang</a:t>
            </a:r>
            <a:r>
              <a:rPr lang="en-DE" dirty="0"/>
              <a:t>:						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DE" dirty="0"/>
              <a:t>Transmission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DE" dirty="0"/>
              <a:t>Reflexion	</a:t>
            </a:r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05D24037-8983-A4B5-E5EC-BD986F9186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813342" y="3104866"/>
            <a:ext cx="5181600" cy="2669488"/>
          </a:xfrm>
        </p:spPr>
        <p:txBody>
          <a:bodyPr/>
          <a:lstStyle/>
          <a:p>
            <a:r>
              <a:rPr lang="en-DE" dirty="0" err="1"/>
              <a:t>Grenzübergang</a:t>
            </a:r>
            <a:r>
              <a:rPr lang="en-DE" dirty="0"/>
              <a:t>:			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DE" dirty="0"/>
              <a:t>Transmission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DE" dirty="0"/>
              <a:t>Reflexion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7A06590-A332-AD29-28F3-8C312CF36B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02CDC-80DF-4153-8829-AB4D3216451B}" type="slidenum">
              <a:rPr lang="en-DE" smtClean="0"/>
              <a:t>6</a:t>
            </a:fld>
            <a:endParaRPr lang="en-DE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99D798A5-440E-A2E0-D7CA-403980D2156B}"/>
              </a:ext>
            </a:extLst>
          </p:cNvPr>
          <p:cNvSpPr/>
          <p:nvPr/>
        </p:nvSpPr>
        <p:spPr>
          <a:xfrm>
            <a:off x="3787255" y="2233928"/>
            <a:ext cx="978408" cy="484632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99ADFCDD-2635-D2BA-36C4-12DC5062BA41}"/>
              </a:ext>
            </a:extLst>
          </p:cNvPr>
          <p:cNvSpPr/>
          <p:nvPr/>
        </p:nvSpPr>
        <p:spPr>
          <a:xfrm>
            <a:off x="7324138" y="2237287"/>
            <a:ext cx="978408" cy="484632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10" name="Picture 9" descr="A diagram of a diagram&#10;&#10;AI-generated content may be incorrect.">
            <a:extLst>
              <a:ext uri="{FF2B5EF4-FFF2-40B4-BE49-F238E27FC236}">
                <a16:creationId xmlns:a16="http://schemas.microsoft.com/office/drawing/2014/main" id="{2288C953-DCBA-99E0-68FE-C2CD53A2D8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2514" y="3888071"/>
            <a:ext cx="4530079" cy="2146569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885AF9A-4485-3382-A004-DE0B0905D453}"/>
              </a:ext>
            </a:extLst>
          </p:cNvPr>
          <p:cNvCxnSpPr>
            <a:cxnSpLocks/>
          </p:cNvCxnSpPr>
          <p:nvPr/>
        </p:nvCxnSpPr>
        <p:spPr>
          <a:xfrm>
            <a:off x="3721779" y="3753134"/>
            <a:ext cx="409156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2A896347-D874-7FBD-B34A-D4C73CCB9B26}"/>
              </a:ext>
            </a:extLst>
          </p:cNvPr>
          <p:cNvSpPr txBox="1"/>
          <p:nvPr/>
        </p:nvSpPr>
        <p:spPr>
          <a:xfrm rot="10800000" flipV="1">
            <a:off x="3897249" y="3106803"/>
            <a:ext cx="37406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dirty="0" err="1"/>
              <a:t>Teilwellen</a:t>
            </a:r>
            <a:r>
              <a:rPr lang="en-DE" dirty="0"/>
              <a:t> </a:t>
            </a:r>
            <a:r>
              <a:rPr lang="en-DE" dirty="0" err="1"/>
              <a:t>bewegen</a:t>
            </a:r>
            <a:r>
              <a:rPr lang="en-DE" dirty="0"/>
              <a:t> </a:t>
            </a:r>
            <a:r>
              <a:rPr lang="en-DE" dirty="0" err="1"/>
              <a:t>sich</a:t>
            </a:r>
            <a:r>
              <a:rPr lang="en-DE" dirty="0"/>
              <a:t> in </a:t>
            </a:r>
            <a:r>
              <a:rPr lang="en-DE" dirty="0" err="1"/>
              <a:t>beide</a:t>
            </a:r>
            <a:r>
              <a:rPr lang="en-DE" dirty="0"/>
              <a:t> </a:t>
            </a:r>
            <a:r>
              <a:rPr lang="en-DE" dirty="0" err="1"/>
              <a:t>Richtungen</a:t>
            </a:r>
            <a:r>
              <a:rPr lang="en-DE" dirty="0"/>
              <a:t> </a:t>
            </a:r>
            <a:r>
              <a:rPr lang="en-DE" dirty="0" err="1"/>
              <a:t>aus</a:t>
            </a:r>
            <a:r>
              <a:rPr lang="en-DE" dirty="0"/>
              <a:t> dem System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74B7956-E7E9-5085-8404-B9BC26A60B49}"/>
              </a:ext>
            </a:extLst>
          </p:cNvPr>
          <p:cNvCxnSpPr>
            <a:cxnSpLocks/>
          </p:cNvCxnSpPr>
          <p:nvPr/>
        </p:nvCxnSpPr>
        <p:spPr>
          <a:xfrm>
            <a:off x="10608211" y="3753134"/>
            <a:ext cx="110043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7BE9F51-8013-D725-D9ED-AFADF03EDA79}"/>
              </a:ext>
            </a:extLst>
          </p:cNvPr>
          <p:cNvCxnSpPr>
            <a:cxnSpLocks/>
          </p:cNvCxnSpPr>
          <p:nvPr/>
        </p:nvCxnSpPr>
        <p:spPr>
          <a:xfrm>
            <a:off x="541036" y="3769056"/>
            <a:ext cx="59432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72199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895D860-C7B7-74AC-D32A-694C094CF5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DE" dirty="0" err="1"/>
              <a:t>Brechungswinkel</a:t>
            </a:r>
            <a:endParaRPr lang="en-DE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36D68C63-62BD-4A83-ECE7-2A617F1620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5859462" cy="3811588"/>
          </a:xfrm>
        </p:spPr>
        <p:txBody>
          <a:bodyPr>
            <a:noAutofit/>
          </a:bodyPr>
          <a:lstStyle/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DE" sz="2500" dirty="0" err="1"/>
              <a:t>Lichstrahl</a:t>
            </a:r>
            <a:r>
              <a:rPr lang="en-DE" sz="2500" dirty="0"/>
              <a:t> </a:t>
            </a:r>
            <a:r>
              <a:rPr lang="en-DE" sz="2500" dirty="0" err="1"/>
              <a:t>trifft</a:t>
            </a:r>
            <a:r>
              <a:rPr lang="en-DE" sz="2500" dirty="0"/>
              <a:t> auf </a:t>
            </a:r>
            <a:r>
              <a:rPr lang="en-DE" sz="2500" dirty="0" err="1"/>
              <a:t>Grenzfläche</a:t>
            </a:r>
            <a:endParaRPr lang="en-DE" sz="2500" dirty="0"/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DE" sz="2500" dirty="0" err="1"/>
              <a:t>Lichtstrahl</a:t>
            </a:r>
            <a:r>
              <a:rPr lang="en-DE" sz="2500" dirty="0"/>
              <a:t> </a:t>
            </a:r>
            <a:r>
              <a:rPr lang="en-DE" sz="2500" dirty="0" err="1"/>
              <a:t>wird</a:t>
            </a:r>
            <a:r>
              <a:rPr lang="en-DE" sz="2500" dirty="0"/>
              <a:t> </a:t>
            </a:r>
            <a:r>
              <a:rPr lang="en-DE" sz="2500" dirty="0" err="1"/>
              <a:t>gebrochen</a:t>
            </a:r>
            <a:endParaRPr lang="en-DE" sz="2500" dirty="0"/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DE" sz="2500" dirty="0" err="1"/>
              <a:t>Lichstrahl</a:t>
            </a:r>
            <a:r>
              <a:rPr lang="en-DE" sz="2500" dirty="0"/>
              <a:t> </a:t>
            </a:r>
            <a:r>
              <a:rPr lang="en-DE" sz="2500" dirty="0" err="1"/>
              <a:t>trifft</a:t>
            </a:r>
            <a:r>
              <a:rPr lang="en-DE" sz="2500" dirty="0"/>
              <a:t> auf </a:t>
            </a:r>
            <a:r>
              <a:rPr lang="en-DE" sz="2500" dirty="0" err="1"/>
              <a:t>nächste</a:t>
            </a:r>
            <a:r>
              <a:rPr lang="en-DE" sz="2500" dirty="0"/>
              <a:t> </a:t>
            </a:r>
            <a:r>
              <a:rPr lang="en-DE" sz="2500" dirty="0" err="1"/>
              <a:t>Grenzfläche</a:t>
            </a:r>
            <a:endParaRPr lang="en-DE" sz="2500" dirty="0"/>
          </a:p>
          <a:p>
            <a:pPr lvl="2">
              <a:lnSpc>
                <a:spcPct val="200000"/>
              </a:lnSpc>
            </a:pPr>
            <a:r>
              <a:rPr lang="en-DE" sz="2500" dirty="0" err="1"/>
              <a:t>Wiederholung</a:t>
            </a:r>
            <a:r>
              <a:rPr lang="en-DE" sz="2500" dirty="0"/>
              <a:t> bis </a:t>
            </a:r>
            <a:r>
              <a:rPr lang="en-DE" sz="2500" dirty="0" err="1"/>
              <a:t>zum</a:t>
            </a:r>
            <a:r>
              <a:rPr lang="en-DE" sz="2500" dirty="0"/>
              <a:t> </a:t>
            </a:r>
            <a:r>
              <a:rPr lang="en-DE" sz="2500" dirty="0" err="1"/>
              <a:t>Substrat</a:t>
            </a:r>
            <a:endParaRPr lang="en-DE" sz="2500" dirty="0"/>
          </a:p>
        </p:txBody>
      </p:sp>
      <p:sp>
        <p:nvSpPr>
          <p:cNvPr id="18" name="Foliennummernplatzhalter 17">
            <a:extLst>
              <a:ext uri="{FF2B5EF4-FFF2-40B4-BE49-F238E27FC236}">
                <a16:creationId xmlns:a16="http://schemas.microsoft.com/office/drawing/2014/main" id="{226F2037-0084-0803-C40A-B623E4AFC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02CDC-80DF-4153-8829-AB4D3216451B}" type="slidenum">
              <a:rPr lang="en-DE" smtClean="0"/>
              <a:t>7</a:t>
            </a:fld>
            <a:endParaRPr lang="en-DE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96D81425-BA1C-0D5C-3DE5-CD83FD0C6166}"/>
              </a:ext>
            </a:extLst>
          </p:cNvPr>
          <p:cNvSpPr txBox="1"/>
          <p:nvPr/>
        </p:nvSpPr>
        <p:spPr>
          <a:xfrm>
            <a:off x="7260960" y="1818873"/>
            <a:ext cx="602138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500" dirty="0" err="1"/>
              <a:t>Snelliussche</a:t>
            </a:r>
            <a:r>
              <a:rPr lang="en-DE" sz="2500" dirty="0"/>
              <a:t> </a:t>
            </a:r>
            <a:r>
              <a:rPr lang="en-DE" sz="2500" dirty="0" err="1"/>
              <a:t>Brechungsgesetz</a:t>
            </a:r>
            <a:r>
              <a:rPr lang="en-DE" sz="2500" dirty="0"/>
              <a:t>:</a:t>
            </a:r>
          </a:p>
        </p:txBody>
      </p:sp>
      <p:sp>
        <p:nvSpPr>
          <p:cNvPr id="16" name="Pfeil: nach rechts 15">
            <a:extLst>
              <a:ext uri="{FF2B5EF4-FFF2-40B4-BE49-F238E27FC236}">
                <a16:creationId xmlns:a16="http://schemas.microsoft.com/office/drawing/2014/main" id="{0B309AC0-4ABA-E7A3-AA4F-AE24AF128607}"/>
              </a:ext>
            </a:extLst>
          </p:cNvPr>
          <p:cNvSpPr/>
          <p:nvPr/>
        </p:nvSpPr>
        <p:spPr>
          <a:xfrm>
            <a:off x="395288" y="4530726"/>
            <a:ext cx="1263650" cy="539750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C33AF6F6-4C1E-2B1E-B4A6-028B677B61AB}"/>
                  </a:ext>
                </a:extLst>
              </p:cNvPr>
              <p:cNvSpPr txBox="1"/>
              <p:nvPr/>
            </p:nvSpPr>
            <p:spPr>
              <a:xfrm>
                <a:off x="8144640" y="2615308"/>
                <a:ext cx="268515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sv-SE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v-SE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sv-SE" sz="240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func>
                        <m:funcPr>
                          <m:ctrlPr>
                            <a:rPr lang="sv-SE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sv-SE" sz="240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sSub>
                            <m:sSubPr>
                              <m:ctrlPr>
                                <a:rPr lang="sv-SE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sv-SE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sv-SE" sz="24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func>
                      <m:r>
                        <a:rPr lang="sv-SE" sz="240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sv-SE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v-SE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sv-SE" sz="240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func>
                        <m:funcPr>
                          <m:ctrlPr>
                            <a:rPr lang="sv-SE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sv-SE" sz="240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sSub>
                            <m:sSubPr>
                              <m:ctrlPr>
                                <a:rPr lang="sv-SE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sv-SE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sv-SE" sz="24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</a:p>
            </p:txBody>
          </p:sp>
        </mc:Choice>
        <mc:Fallback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C33AF6F6-4C1E-2B1E-B4A6-028B677B61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4640" y="2615308"/>
                <a:ext cx="2685159" cy="369332"/>
              </a:xfrm>
              <a:prstGeom prst="rect">
                <a:avLst/>
              </a:prstGeom>
              <a:blipFill>
                <a:blip r:embed="rId2"/>
                <a:stretch>
                  <a:fillRect l="-907" t="-24590" r="-7710" b="-4918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feld 3">
                <a:extLst>
                  <a:ext uri="{FF2B5EF4-FFF2-40B4-BE49-F238E27FC236}">
                    <a16:creationId xmlns:a16="http://schemas.microsoft.com/office/drawing/2014/main" id="{D6BEF171-2033-0B79-1E22-382FFCF5477A}"/>
                  </a:ext>
                </a:extLst>
              </p:cNvPr>
              <p:cNvSpPr txBox="1"/>
              <p:nvPr/>
            </p:nvSpPr>
            <p:spPr>
              <a:xfrm>
                <a:off x="8144640" y="4224008"/>
                <a:ext cx="3122612" cy="8298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de-DE" sz="240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de-DE" sz="240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de-DE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de-DE" sz="2400">
                              <a:latin typeface="Cambria Math" panose="02040503050406030204" pitchFamily="18" charset="0"/>
                            </a:rPr>
                            <m:t>arcsin</m:t>
                          </m:r>
                        </m:fName>
                        <m:e>
                          <m:d>
                            <m:dPr>
                              <m:ctrlPr>
                                <a:rPr lang="de-DE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de-DE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de-DE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4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de-DE" sz="240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de-DE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4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de-DE" sz="240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  <m:func>
                                <m:funcPr>
                                  <m:ctrlPr>
                                    <a:rPr lang="de-DE" sz="24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 sz="240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de-DE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400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de-DE" sz="240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func>
                            </m:e>
                          </m:d>
                        </m:e>
                      </m:func>
                    </m:oMath>
                  </m:oMathPara>
                </a14:m>
              </a:p>
            </p:txBody>
          </p:sp>
        </mc:Choice>
        <mc:Fallback>
          <p:sp>
            <p:nvSpPr>
              <p:cNvPr id="4" name="Textfeld 3">
                <a:extLst>
                  <a:ext uri="{FF2B5EF4-FFF2-40B4-BE49-F238E27FC236}">
                    <a16:creationId xmlns:a16="http://schemas.microsoft.com/office/drawing/2014/main" id="{D6BEF171-2033-0B79-1E22-382FFCF547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4640" y="4224008"/>
                <a:ext cx="3122612" cy="8298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Pfeil: nach rechts 4">
            <a:extLst>
              <a:ext uri="{FF2B5EF4-FFF2-40B4-BE49-F238E27FC236}">
                <a16:creationId xmlns:a16="http://schemas.microsoft.com/office/drawing/2014/main" id="{49520A22-189F-A7C7-A2DE-BDAAE1E395C9}"/>
              </a:ext>
            </a:extLst>
          </p:cNvPr>
          <p:cNvSpPr/>
          <p:nvPr/>
        </p:nvSpPr>
        <p:spPr>
          <a:xfrm rot="5400000">
            <a:off x="9006955" y="3473869"/>
            <a:ext cx="960528" cy="539750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108594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AC437946-7645-9E9B-BD8C-38DE0DE1A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DE" dirty="0" err="1"/>
              <a:t>Brechungsindex</a:t>
            </a:r>
            <a:endParaRPr lang="en-DE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C4CD4BE5-75BF-0988-FA50-AB93828382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K</a:t>
            </a:r>
            <a:r>
              <a:rPr lang="en-DE" dirty="0" err="1"/>
              <a:t>omplexer</a:t>
            </a:r>
            <a:r>
              <a:rPr lang="en-DE" dirty="0"/>
              <a:t> </a:t>
            </a:r>
            <a:r>
              <a:rPr lang="en-DE" dirty="0" err="1"/>
              <a:t>Brechungsindex</a:t>
            </a:r>
            <a:endParaRPr lang="en-DE" dirty="0"/>
          </a:p>
          <a:p>
            <a:pPr lvl="1"/>
            <a:r>
              <a:rPr lang="de-DE" dirty="0"/>
              <a:t>R</a:t>
            </a:r>
            <a:r>
              <a:rPr lang="en-DE" dirty="0" err="1"/>
              <a:t>ealer</a:t>
            </a:r>
            <a:r>
              <a:rPr lang="en-DE" dirty="0"/>
              <a:t> Teil: </a:t>
            </a:r>
            <a:r>
              <a:rPr lang="en-DE" dirty="0" err="1"/>
              <a:t>Phasenverschiebung</a:t>
            </a:r>
            <a:endParaRPr lang="en-DE" dirty="0"/>
          </a:p>
          <a:p>
            <a:pPr lvl="1"/>
            <a:r>
              <a:rPr lang="en-DE" dirty="0" err="1"/>
              <a:t>Komplexer</a:t>
            </a:r>
            <a:r>
              <a:rPr lang="en-DE" dirty="0"/>
              <a:t> Teil: Absorption</a:t>
            </a:r>
          </a:p>
          <a:p>
            <a:r>
              <a:rPr lang="en-DE" dirty="0" err="1"/>
              <a:t>Brechungsindex</a:t>
            </a:r>
            <a:r>
              <a:rPr lang="en-DE" dirty="0"/>
              <a:t> </a:t>
            </a:r>
            <a:r>
              <a:rPr lang="en-DE" dirty="0" err="1"/>
              <a:t>als</a:t>
            </a:r>
            <a:r>
              <a:rPr lang="en-DE" dirty="0"/>
              <a:t> </a:t>
            </a:r>
            <a:r>
              <a:rPr lang="en-DE" dirty="0" err="1"/>
              <a:t>Funktion</a:t>
            </a:r>
            <a:r>
              <a:rPr lang="en-DE" dirty="0"/>
              <a:t> der </a:t>
            </a:r>
            <a:r>
              <a:rPr lang="en-DE" dirty="0" err="1"/>
              <a:t>Wellenlänge</a:t>
            </a:r>
            <a:endParaRPr lang="en-DE" dirty="0"/>
          </a:p>
          <a:p>
            <a:r>
              <a:rPr lang="en-DE" dirty="0" err="1"/>
              <a:t>Ermittlung</a:t>
            </a:r>
            <a:r>
              <a:rPr lang="en-DE" dirty="0"/>
              <a:t> </a:t>
            </a:r>
            <a:r>
              <a:rPr lang="en-DE" dirty="0" err="1"/>
              <a:t>durch</a:t>
            </a:r>
            <a:r>
              <a:rPr lang="en-DE" dirty="0"/>
              <a:t>:</a:t>
            </a:r>
          </a:p>
          <a:p>
            <a:pPr lvl="1"/>
            <a:r>
              <a:rPr lang="en-DE" dirty="0"/>
              <a:t>Sellmeier-Gleichung:</a:t>
            </a:r>
          </a:p>
          <a:p>
            <a:pPr lvl="1"/>
            <a:r>
              <a:rPr lang="en-DE" dirty="0" err="1"/>
              <a:t>Messwerte</a:t>
            </a:r>
            <a:r>
              <a:rPr lang="en-DE" dirty="0"/>
              <a:t>	</a:t>
            </a:r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C31DDE7B-658B-7EA1-2FCF-8CE0877FCC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02CDC-80DF-4153-8829-AB4D3216451B}" type="slidenum">
              <a:rPr lang="en-DE" smtClean="0"/>
              <a:t>8</a:t>
            </a:fld>
            <a:endParaRPr lang="en-DE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feld 1">
                <a:extLst>
                  <a:ext uri="{FF2B5EF4-FFF2-40B4-BE49-F238E27FC236}">
                    <a16:creationId xmlns:a16="http://schemas.microsoft.com/office/drawing/2014/main" id="{17735ED5-01A6-6B34-0381-C839B88099FB}"/>
                  </a:ext>
                </a:extLst>
              </p:cNvPr>
              <p:cNvSpPr txBox="1"/>
              <p:nvPr/>
            </p:nvSpPr>
            <p:spPr>
              <a:xfrm>
                <a:off x="5467350" y="1825625"/>
                <a:ext cx="146950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de-DE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acc>
                      <m:r>
                        <a:rPr lang="de-DE" sz="24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2400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de-DE" sz="240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e-DE" sz="2400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de-DE" sz="2400" i="1">
                          <a:latin typeface="Cambria Math" panose="02040503050406030204" pitchFamily="18" charset="0"/>
                        </a:rPr>
                        <m:t>𝜅</m:t>
                      </m:r>
                    </m:oMath>
                  </m:oMathPara>
                </a14:m>
              </a:p>
            </p:txBody>
          </p:sp>
        </mc:Choice>
        <mc:Fallback>
          <p:sp>
            <p:nvSpPr>
              <p:cNvPr id="2" name="Textfeld 1">
                <a:extLst>
                  <a:ext uri="{FF2B5EF4-FFF2-40B4-BE49-F238E27FC236}">
                    <a16:creationId xmlns:a16="http://schemas.microsoft.com/office/drawing/2014/main" id="{17735ED5-01A6-6B34-0381-C839B88099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7350" y="1825625"/>
                <a:ext cx="1469505" cy="369332"/>
              </a:xfrm>
              <a:prstGeom prst="rect">
                <a:avLst/>
              </a:prstGeom>
              <a:blipFill>
                <a:blip r:embed="rId2"/>
                <a:stretch>
                  <a:fillRect l="-2490" t="-24590" r="-14523" b="-4918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F45834E8-7B85-83ED-36A4-F12F17FE7B12}"/>
                  </a:ext>
                </a:extLst>
              </p:cNvPr>
              <p:cNvSpPr txBox="1"/>
              <p:nvPr/>
            </p:nvSpPr>
            <p:spPr>
              <a:xfrm>
                <a:off x="4514249" y="3849193"/>
                <a:ext cx="3163502" cy="120404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240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de-DE" sz="240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de-DE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</m:d>
                      <m:r>
                        <a:rPr lang="de-DE" sz="2400">
                          <a:latin typeface="Cambria Math" panose="02040503050406030204" pitchFamily="18" charset="0"/>
                        </a:rPr>
                        <m:t>=1+</m:t>
                      </m:r>
                      <m:nary>
                        <m:naryPr>
                          <m:chr m:val="∑"/>
                          <m:supHide m:val="on"/>
                          <m:ctrlPr>
                            <a:rPr lang="de-DE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de-DE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de-DE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400" i="1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de-DE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de-DE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2400" i="1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p>
                                  <m:r>
                                    <a:rPr lang="de-DE" sz="24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sSup>
                                <m:sSupPr>
                                  <m:ctrlPr>
                                    <a:rPr lang="de-DE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2400" i="1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p>
                                  <m:r>
                                    <a:rPr lang="de-DE" sz="24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de-DE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de-DE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40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de-DE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</m:oMath>
                  </m:oMathPara>
                </a14:m>
              </a:p>
              <a:p>
                <a:endParaRPr lang="de-DE" dirty="0"/>
              </a:p>
            </p:txBody>
          </p:sp>
        </mc:Choice>
        <mc:Fallback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F45834E8-7B85-83ED-36A4-F12F17FE7B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4249" y="3849193"/>
                <a:ext cx="3163502" cy="120404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896581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A07EEE-87AD-A622-60C7-6EE7F475E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DE" dirty="0" err="1"/>
              <a:t>Fresnelsche</a:t>
            </a:r>
            <a:r>
              <a:rPr lang="en-DE" dirty="0"/>
              <a:t> </a:t>
            </a:r>
            <a:r>
              <a:rPr lang="en-DE" dirty="0" err="1"/>
              <a:t>Formeln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C0456C9-9FCD-1F80-C0A5-FB99577131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DE" dirty="0" err="1"/>
              <a:t>Tatsächliche</a:t>
            </a:r>
            <a:r>
              <a:rPr lang="en-DE" dirty="0"/>
              <a:t> </a:t>
            </a:r>
            <a:r>
              <a:rPr lang="en-DE" dirty="0" err="1"/>
              <a:t>Berechnung</a:t>
            </a:r>
            <a:r>
              <a:rPr lang="en-DE" dirty="0"/>
              <a:t> der Reflexions- und </a:t>
            </a:r>
            <a:r>
              <a:rPr lang="en-DE" dirty="0" err="1"/>
              <a:t>Transmissionskoeffizienten</a:t>
            </a:r>
            <a:endParaRPr lang="en-DE" dirty="0"/>
          </a:p>
          <a:p>
            <a:r>
              <a:rPr lang="en-DE" dirty="0" err="1"/>
              <a:t>Abhänging</a:t>
            </a:r>
            <a:r>
              <a:rPr lang="en-DE" dirty="0"/>
              <a:t> von Polarisation: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C3B28D9-1574-0333-CD0A-4C9DD3AEA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02CDC-80DF-4153-8829-AB4D3216451B}" type="slidenum">
              <a:rPr lang="en-DE" smtClean="0"/>
              <a:t>9</a:t>
            </a:fld>
            <a:endParaRPr lang="en-DE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AFED0A9D-4CFC-B762-EE6C-0AF43A554323}"/>
                  </a:ext>
                </a:extLst>
              </p:cNvPr>
              <p:cNvSpPr txBox="1"/>
              <p:nvPr/>
            </p:nvSpPr>
            <p:spPr>
              <a:xfrm>
                <a:off x="2065020" y="3717273"/>
                <a:ext cx="7145995" cy="7574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de-DE" sz="24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de-DE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de-DE" sz="24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func>
                            <m:funcPr>
                              <m:ctrlPr>
                                <a:rPr lang="de-DE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de-DE" sz="240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de-DE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4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de-DE" sz="240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func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de-DE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de-DE" sz="24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func>
                            <m:funcPr>
                              <m:ctrlPr>
                                <a:rPr lang="de-DE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de-DE" sz="240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de-DE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4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de-DE" sz="24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func>
                        </m:num>
                        <m:den>
                          <m:sSub>
                            <m:sSubPr>
                              <m:ctrlPr>
                                <a:rPr lang="de-DE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de-DE" sz="24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func>
                            <m:funcPr>
                              <m:ctrlPr>
                                <a:rPr lang="de-DE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de-DE" sz="240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de-DE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4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de-DE" sz="240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func>
                          <m:r>
                            <a:rPr lang="de-DE" sz="240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de-DE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de-DE" sz="24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func>
                            <m:funcPr>
                              <m:ctrlPr>
                                <a:rPr lang="de-DE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de-DE" sz="240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de-DE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4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de-DE" sz="24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func>
                        </m:den>
                      </m:f>
                      <m:r>
                        <a:rPr lang="de-DE" sz="240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de-DE" sz="2400" i="1">
                          <a:latin typeface="Cambria Math" panose="02040503050406030204" pitchFamily="18" charset="0"/>
                        </a:rPr>
                        <m:t> </m:t>
                      </m:r>
                      <m:sSub>
                        <m:sSubPr>
                          <m:ctrlPr>
                            <a:rPr lang="de-DE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de-DE" sz="24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2400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de-DE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de-DE" sz="24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func>
                            <m:funcPr>
                              <m:ctrlPr>
                                <a:rPr lang="de-DE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de-DE" sz="240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de-DE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4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de-DE" sz="240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func>
                        </m:num>
                        <m:den>
                          <m:sSub>
                            <m:sSubPr>
                              <m:ctrlPr>
                                <a:rPr lang="de-DE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de-DE" sz="24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func>
                            <m:funcPr>
                              <m:ctrlPr>
                                <a:rPr lang="de-DE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de-DE" sz="240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de-DE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4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de-DE" sz="240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func>
                          <m:r>
                            <a:rPr lang="de-DE" sz="240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de-DE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de-DE" sz="24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func>
                            <m:funcPr>
                              <m:ctrlPr>
                                <a:rPr lang="de-DE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de-DE" sz="240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de-DE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4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de-DE" sz="24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func>
                        </m:den>
                      </m:f>
                    </m:oMath>
                  </m:oMathPara>
                </a14:m>
              </a:p>
            </p:txBody>
          </p:sp>
        </mc:Choice>
        <mc:Fallback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AFED0A9D-4CFC-B762-EE6C-0AF43A5543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5020" y="3717273"/>
                <a:ext cx="7145995" cy="75745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EE178A87-52D1-A0DF-2A85-4306CA680A8C}"/>
                  </a:ext>
                </a:extLst>
              </p:cNvPr>
              <p:cNvSpPr txBox="1"/>
              <p:nvPr/>
            </p:nvSpPr>
            <p:spPr>
              <a:xfrm>
                <a:off x="2065020" y="4947118"/>
                <a:ext cx="7206396" cy="7574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de-DE" sz="24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de-DE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de-DE" sz="24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func>
                            <m:funcPr>
                              <m:ctrlPr>
                                <a:rPr lang="de-DE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de-DE" sz="240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de-DE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4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de-DE" sz="240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func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de-DE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de-DE" sz="24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func>
                            <m:funcPr>
                              <m:ctrlPr>
                                <a:rPr lang="de-DE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de-DE" sz="240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de-DE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4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de-DE" sz="24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func>
                        </m:num>
                        <m:den>
                          <m:sSub>
                            <m:sSubPr>
                              <m:ctrlPr>
                                <a:rPr lang="de-DE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de-DE" sz="24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func>
                            <m:funcPr>
                              <m:ctrlPr>
                                <a:rPr lang="de-DE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de-DE" sz="240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de-DE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4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de-DE" sz="240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func>
                          <m:r>
                            <a:rPr lang="de-DE" sz="240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de-DE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de-DE" sz="24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func>
                            <m:funcPr>
                              <m:ctrlPr>
                                <a:rPr lang="de-DE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de-DE" sz="240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de-DE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4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de-DE" sz="24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func>
                        </m:den>
                      </m:f>
                      <m:r>
                        <a:rPr lang="de-DE" sz="240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de-DE" sz="2400" i="1">
                          <a:latin typeface="Cambria Math" panose="02040503050406030204" pitchFamily="18" charset="0"/>
                        </a:rPr>
                        <m:t> </m:t>
                      </m:r>
                      <m:sSub>
                        <m:sSubPr>
                          <m:ctrlPr>
                            <a:rPr lang="de-DE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de-DE" sz="24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2400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de-DE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de-DE" sz="24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func>
                            <m:funcPr>
                              <m:ctrlPr>
                                <a:rPr lang="de-DE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de-DE" sz="240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de-DE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4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de-DE" sz="240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func>
                        </m:num>
                        <m:den>
                          <m:sSub>
                            <m:sSubPr>
                              <m:ctrlPr>
                                <a:rPr lang="de-DE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de-DE" sz="24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func>
                            <m:funcPr>
                              <m:ctrlPr>
                                <a:rPr lang="de-DE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de-DE" sz="240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de-DE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4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de-DE" sz="240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func>
                          <m:r>
                            <a:rPr lang="de-DE" sz="240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de-DE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de-DE" sz="24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func>
                            <m:funcPr>
                              <m:ctrlPr>
                                <a:rPr lang="de-DE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de-DE" sz="240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de-DE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4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de-DE" sz="24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func>
                        </m:den>
                      </m:f>
                    </m:oMath>
                  </m:oMathPara>
                </a14:m>
              </a:p>
            </p:txBody>
          </p:sp>
        </mc:Choice>
        <mc:Fallback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EE178A87-52D1-A0DF-2A85-4306CA680A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5020" y="4947118"/>
                <a:ext cx="7206396" cy="75745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41768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391</Words>
  <Application>Microsoft Office PowerPoint</Application>
  <PresentationFormat>Breitbild</PresentationFormat>
  <Paragraphs>141</Paragraphs>
  <Slides>16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16</vt:i4>
      </vt:variant>
    </vt:vector>
  </HeadingPairs>
  <TitlesOfParts>
    <vt:vector size="22" baseType="lpstr">
      <vt:lpstr>Aptos</vt:lpstr>
      <vt:lpstr>Aptos Display</vt:lpstr>
      <vt:lpstr>Arial</vt:lpstr>
      <vt:lpstr>Cambria Math</vt:lpstr>
      <vt:lpstr>Wingdings</vt:lpstr>
      <vt:lpstr>Office Theme</vt:lpstr>
      <vt:lpstr>Optische Dünnschichtsysteme</vt:lpstr>
      <vt:lpstr>Alltagsgegenstände</vt:lpstr>
      <vt:lpstr>Inhaltsangabe</vt:lpstr>
      <vt:lpstr>Das Prinzip eines Dünnschichtsystems</vt:lpstr>
      <vt:lpstr>Mathematisch-Physikalisches Modell</vt:lpstr>
      <vt:lpstr>Das Grundlegende Problem</vt:lpstr>
      <vt:lpstr>Brechungswinkel</vt:lpstr>
      <vt:lpstr>Brechungsindex</vt:lpstr>
      <vt:lpstr>Fresnelsche Formeln</vt:lpstr>
      <vt:lpstr>Polarisation</vt:lpstr>
      <vt:lpstr>Transfermatrixmethode</vt:lpstr>
      <vt:lpstr>Transfermatrixmethode</vt:lpstr>
      <vt:lpstr>Transfermatrixmethode</vt:lpstr>
      <vt:lpstr>Matrix D</vt:lpstr>
      <vt:lpstr>Matrix P</vt:lpstr>
      <vt:lpstr>Matrixmultiplikation und Reflexionsgrad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Oguzhan Aygün</dc:creator>
  <cp:lastModifiedBy>Oguzhan Aygün</cp:lastModifiedBy>
  <cp:revision>18</cp:revision>
  <dcterms:created xsi:type="dcterms:W3CDTF">2025-12-08T15:46:08Z</dcterms:created>
  <dcterms:modified xsi:type="dcterms:W3CDTF">2025-12-12T17:12:09Z</dcterms:modified>
</cp:coreProperties>
</file>